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Action1.xml" ContentType="application/vnd.ms-office.inkAction+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Action2.xml" ContentType="application/vnd.ms-office.inkAction+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9" r:id="rId3"/>
    <p:sldId id="261" r:id="rId4"/>
    <p:sldId id="262" r:id="rId5"/>
    <p:sldId id="263" r:id="rId6"/>
    <p:sldId id="265" r:id="rId7"/>
    <p:sldId id="266" r:id="rId8"/>
    <p:sldId id="268" r:id="rId9"/>
    <p:sldId id="267" r:id="rId10"/>
    <p:sldId id="270" r:id="rId11"/>
    <p:sldId id="279" r:id="rId12"/>
    <p:sldId id="280" r:id="rId13"/>
    <p:sldId id="271" r:id="rId14"/>
    <p:sldId id="269" r:id="rId15"/>
    <p:sldId id="272" r:id="rId16"/>
    <p:sldId id="273" r:id="rId17"/>
    <p:sldId id="274" r:id="rId18"/>
    <p:sldId id="275" r:id="rId19"/>
    <p:sldId id="276" r:id="rId20"/>
    <p:sldId id="278" r:id="rId21"/>
    <p:sldId id="260" r:id="rId22"/>
  </p:sldIdLst>
  <p:sldSz cx="6858000" cy="51435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B9C"/>
    <a:srgbClr val="FEF0B4"/>
    <a:srgbClr val="FDDE5F"/>
    <a:srgbClr val="EDEEF0"/>
    <a:srgbClr val="EAE6E3"/>
    <a:srgbClr val="DADAD8"/>
    <a:srgbClr val="FFFFFF"/>
    <a:srgbClr val="9900CC"/>
    <a:srgbClr val="FF9900"/>
    <a:srgbClr val="D99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9" autoAdjust="0"/>
    <p:restoredTop sz="94737" autoAdjust="0"/>
  </p:normalViewPr>
  <p:slideViewPr>
    <p:cSldViewPr>
      <p:cViewPr varScale="1">
        <p:scale>
          <a:sx n="94" d="100"/>
          <a:sy n="94" d="100"/>
        </p:scale>
        <p:origin x="900" y="78"/>
      </p:cViewPr>
      <p:guideLst>
        <p:guide orient="horz" pos="1620"/>
        <p:guide pos="216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Action1.xml><?xml version="1.0" encoding="utf-8"?>
<iact:actions xmlns:iact="http://schemas.microsoft.com/office/powerpoint/2014/inkAction" lengthUnit="cm" timeUnit="ms">
  <inkml:definitions xmlns:inkml="http://www.w3.org/2003/InkML">
    <inkml:context xml:id="ctx0">
      <inkml:inkSource xml:id="inkSrc0">
        <inkml:traceFormat>
          <inkml:channel name="X" type="integer" max="26312" units="cm"/>
          <inkml:channel name="Y" type="integer" max="16520" units="cm"/>
          <inkml:channel name="F" type="integer" max="255" units="dev"/>
          <inkml:channel name="T" type="integer" max="2.14748E9" units="dev"/>
        </inkml:traceFormat>
        <inkml:channelProperties>
          <inkml:channelProperty channel="X" name="resolution" value="999.99994" units="1/cm"/>
          <inkml:channelProperty channel="Y" name="resolution" value="1000" units="1/cm"/>
          <inkml:channelProperty channel="F" name="resolution" value="0" units="1/dev"/>
          <inkml:channelProperty channel="T" name="resolution" value="1" units="1/dev"/>
        </inkml:channelProperties>
      </inkml:inkSource>
      <inkml:timestamp xml:id="ts0" timeString="2020-05-15T02:24:42.870"/>
    </inkml:context>
    <inkml:brush xml:id="br0">
      <inkml:brushProperty name="width" value="0.05292" units="cm"/>
      <inkml:brushProperty name="height" value="0.05292" units="cm"/>
      <inkml:brushProperty name="color" value="#FF0000"/>
    </inkml:brush>
  </inkml:definitions>
  <iact:action type="add" startTime="76558">
    <iact:property name="dataType"/>
    <iact:actionData xml:id="d0">
      <inkml:trace xmlns:inkml="http://www.w3.org/2003/InkML" xml:id="stk0" contextRef="#ctx0" brushRef="#br0">15197 1987 7 0,'78'5'6'8,"5"2"-1"1,1-3 1-1,4 2-1-1,-1-2 1 2,9 0 0 2,1-2 1-4,3-1 0-3,3-2 0 4,1 1 0 0,3-4 0-3,4-1 0 6,5-1-1-3,1-1-1 0,1 0-1 0,0 0-1-5,2 2 0 6,-4-1 0-1,-3 2 0 0,-9-2 2 0,-6 1-1 0,-9-1 0-3,-3-1 0 5,-6-1-1-4,-5-2-1 1,-4-1 1 1,-1-1-2 0,-4-2 1 0,-2 2 0 0,-5-4 2 0,-4 4-1 0,-7-2 1 0,-7 6 0-4,-10-4 0 4,-3 7-1 0,-8 1-1 0,-6 0-3 0,-2 5-6 0,-12-1-11-3,0 0-9 3,-3 12-1-1,-14-18-1 1,-1-4-1 0</inkml:trace>
    </iact:actionData>
  </iact:action>
</iact:actions>
</file>

<file path=ppt/ink/inkAction2.xml><?xml version="1.0" encoding="utf-8"?>
<iact:actions xmlns:iact="http://schemas.microsoft.com/office/powerpoint/2014/inkAction" lengthUnit="cm" timeUnit="ms">
  <inkml:definitions xmlns:inkml="http://www.w3.org/2003/InkML">
    <inkml:context xml:id="ctx0">
      <inkml:inkSource xml:id="inkSrc0">
        <inkml:traceFormat>
          <inkml:channel name="X" type="integer" max="26312" units="cm"/>
          <inkml:channel name="Y" type="integer" max="16520" units="cm"/>
          <inkml:channel name="F" type="integer" max="255" units="dev"/>
          <inkml:channel name="T" type="integer" max="2.14748E9" units="dev"/>
        </inkml:traceFormat>
        <inkml:channelProperties>
          <inkml:channelProperty channel="X" name="resolution" value="999.99994" units="1/cm"/>
          <inkml:channelProperty channel="Y" name="resolution" value="1000" units="1/cm"/>
          <inkml:channelProperty channel="F" name="resolution" value="0" units="1/dev"/>
          <inkml:channelProperty channel="T" name="resolution" value="1" units="1/dev"/>
        </inkml:channelProperties>
      </inkml:inkSource>
      <inkml:timestamp xml:id="ts0" timeString="2020-05-15T02:55:18.305"/>
    </inkml:context>
    <inkml:brush xml:id="br0">
      <inkml:brushProperty name="width" value="0.05292" units="cm"/>
      <inkml:brushProperty name="height" value="0.05292" units="cm"/>
      <inkml:brushProperty name="color" value="#FF0000"/>
    </inkml:brush>
  </inkml:definitions>
  <iact:action type="add" startTime="1991">
    <iact:property name="dataType"/>
    <iact:actionData xml:id="d0">
      <inkml:trace xmlns:inkml="http://www.w3.org/2003/InkML" xml:id="stk0" contextRef="#ctx0" brushRef="#br0">7673 2118 34 0,'0'0'16'5,"-3"12"-1"7,3-12 0-5,0 0-12-1,2 10-3-2,2-3 1 3,-4-7 0 4,10 16 2-3,0-8 0-2,2 0-1 1,4-1 1 4,6 2-1-7,6-2 0 4,6-1 0 0,5 4-1 0,5-4 0 1,5 2 0-2,5-3 2 1,6 1-1 0,5-3 0-4,7 3 1 4,6-3-1 0,6 0 0 0,9 1 0 0,8 1-1 0,9 2-1 0,9 0 0 0,10 3 0 0,8-1 0-3,13 1-1 2,8 0 1 1,11 1 0 0,7-2 0 0,6 0-2 0,6-2 0 0,6-4-2 0,1-1 0-4,3-2 1 4,0-3 0 0,35-3 0 0,-28 0 1 0,5-3 2 0,2 1 2 0,4 0 1 0,5 2 1-4,2-1-1 4,4 2 1 0,-32 1-1 0,31 0-1 0,-2 2-1 0,-2-1 0 0,-2 1 1 0,-4 1 0-4,-3-1 1 5,-4 0 0-2,-6-1 1 1,-4 1-1 0,-8-1 1 0,-7 3 0 0,-14-2 0 0,-8 2-2-3,-16-1 0 2,-9 3-1 1,-14-1-2 0,-12 1-5 0,-13-1-19 0,-11 3-1 0,-17-11 0 0,-5-6-1 0</inkml:trace>
    </iact:actionData>
  </iact:action>
</iact:action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75F933-EC83-4016-9F08-B75181E717AF}" type="datetimeFigureOut">
              <a:rPr lang="en-US" smtClean="0"/>
              <a:t>5/30/2020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16A04-DB0F-4717-B15E-4EDB6BB5E865}" type="slidenum">
              <a:rPr lang="en-US" smtClean="0"/>
              <a:t>‹#›</a:t>
            </a:fld>
            <a:endParaRPr lang="en-US"/>
          </a:p>
        </p:txBody>
      </p:sp>
    </p:spTree>
    <p:extLst>
      <p:ext uri="{BB962C8B-B14F-4D97-AF65-F5344CB8AC3E}">
        <p14:creationId xmlns:p14="http://schemas.microsoft.com/office/powerpoint/2010/main" val="229909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2</a:t>
            </a:fld>
            <a:endParaRPr lang="en-US"/>
          </a:p>
        </p:txBody>
      </p:sp>
    </p:spTree>
    <p:extLst>
      <p:ext uri="{BB962C8B-B14F-4D97-AF65-F5344CB8AC3E}">
        <p14:creationId xmlns:p14="http://schemas.microsoft.com/office/powerpoint/2010/main" val="283136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11</a:t>
            </a:fld>
            <a:endParaRPr lang="en-US"/>
          </a:p>
        </p:txBody>
      </p:sp>
    </p:spTree>
    <p:extLst>
      <p:ext uri="{BB962C8B-B14F-4D97-AF65-F5344CB8AC3E}">
        <p14:creationId xmlns:p14="http://schemas.microsoft.com/office/powerpoint/2010/main" val="3440999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12</a:t>
            </a:fld>
            <a:endParaRPr lang="en-US"/>
          </a:p>
        </p:txBody>
      </p:sp>
    </p:spTree>
    <p:extLst>
      <p:ext uri="{BB962C8B-B14F-4D97-AF65-F5344CB8AC3E}">
        <p14:creationId xmlns:p14="http://schemas.microsoft.com/office/powerpoint/2010/main" val="373507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13</a:t>
            </a:fld>
            <a:endParaRPr lang="en-US"/>
          </a:p>
        </p:txBody>
      </p:sp>
    </p:spTree>
    <p:extLst>
      <p:ext uri="{BB962C8B-B14F-4D97-AF65-F5344CB8AC3E}">
        <p14:creationId xmlns:p14="http://schemas.microsoft.com/office/powerpoint/2010/main" val="209759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14</a:t>
            </a:fld>
            <a:endParaRPr lang="en-US"/>
          </a:p>
        </p:txBody>
      </p:sp>
    </p:spTree>
    <p:extLst>
      <p:ext uri="{BB962C8B-B14F-4D97-AF65-F5344CB8AC3E}">
        <p14:creationId xmlns:p14="http://schemas.microsoft.com/office/powerpoint/2010/main" val="1995004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15</a:t>
            </a:fld>
            <a:endParaRPr lang="en-US"/>
          </a:p>
        </p:txBody>
      </p:sp>
    </p:spTree>
    <p:extLst>
      <p:ext uri="{BB962C8B-B14F-4D97-AF65-F5344CB8AC3E}">
        <p14:creationId xmlns:p14="http://schemas.microsoft.com/office/powerpoint/2010/main" val="2541325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16</a:t>
            </a:fld>
            <a:endParaRPr lang="en-US"/>
          </a:p>
        </p:txBody>
      </p:sp>
    </p:spTree>
    <p:extLst>
      <p:ext uri="{BB962C8B-B14F-4D97-AF65-F5344CB8AC3E}">
        <p14:creationId xmlns:p14="http://schemas.microsoft.com/office/powerpoint/2010/main" val="2508042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17</a:t>
            </a:fld>
            <a:endParaRPr lang="en-US"/>
          </a:p>
        </p:txBody>
      </p:sp>
    </p:spTree>
    <p:extLst>
      <p:ext uri="{BB962C8B-B14F-4D97-AF65-F5344CB8AC3E}">
        <p14:creationId xmlns:p14="http://schemas.microsoft.com/office/powerpoint/2010/main" val="1277001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18</a:t>
            </a:fld>
            <a:endParaRPr lang="en-US"/>
          </a:p>
        </p:txBody>
      </p:sp>
    </p:spTree>
    <p:extLst>
      <p:ext uri="{BB962C8B-B14F-4D97-AF65-F5344CB8AC3E}">
        <p14:creationId xmlns:p14="http://schemas.microsoft.com/office/powerpoint/2010/main" val="1882032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19</a:t>
            </a:fld>
            <a:endParaRPr lang="en-US"/>
          </a:p>
        </p:txBody>
      </p:sp>
    </p:spTree>
    <p:extLst>
      <p:ext uri="{BB962C8B-B14F-4D97-AF65-F5344CB8AC3E}">
        <p14:creationId xmlns:p14="http://schemas.microsoft.com/office/powerpoint/2010/main" val="4135017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20</a:t>
            </a:fld>
            <a:endParaRPr lang="en-US"/>
          </a:p>
        </p:txBody>
      </p:sp>
    </p:spTree>
    <p:extLst>
      <p:ext uri="{BB962C8B-B14F-4D97-AF65-F5344CB8AC3E}">
        <p14:creationId xmlns:p14="http://schemas.microsoft.com/office/powerpoint/2010/main" val="3954250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3</a:t>
            </a:fld>
            <a:endParaRPr lang="en-US"/>
          </a:p>
        </p:txBody>
      </p:sp>
    </p:spTree>
    <p:extLst>
      <p:ext uri="{BB962C8B-B14F-4D97-AF65-F5344CB8AC3E}">
        <p14:creationId xmlns:p14="http://schemas.microsoft.com/office/powerpoint/2010/main" val="3290718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50B06-B074-48FC-8CFD-53D2CD8FB95F}" type="slidenum">
              <a:rPr lang="en-US" smtClean="0"/>
              <a:t>21</a:t>
            </a:fld>
            <a:endParaRPr lang="en-US" dirty="0"/>
          </a:p>
        </p:txBody>
      </p:sp>
    </p:spTree>
    <p:extLst>
      <p:ext uri="{BB962C8B-B14F-4D97-AF65-F5344CB8AC3E}">
        <p14:creationId xmlns:p14="http://schemas.microsoft.com/office/powerpoint/2010/main" val="394657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4</a:t>
            </a:fld>
            <a:endParaRPr lang="en-US"/>
          </a:p>
        </p:txBody>
      </p:sp>
    </p:spTree>
    <p:extLst>
      <p:ext uri="{BB962C8B-B14F-4D97-AF65-F5344CB8AC3E}">
        <p14:creationId xmlns:p14="http://schemas.microsoft.com/office/powerpoint/2010/main" val="348993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5</a:t>
            </a:fld>
            <a:endParaRPr lang="en-US"/>
          </a:p>
        </p:txBody>
      </p:sp>
    </p:spTree>
    <p:extLst>
      <p:ext uri="{BB962C8B-B14F-4D97-AF65-F5344CB8AC3E}">
        <p14:creationId xmlns:p14="http://schemas.microsoft.com/office/powerpoint/2010/main" val="3640719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6</a:t>
            </a:fld>
            <a:endParaRPr lang="en-US"/>
          </a:p>
        </p:txBody>
      </p:sp>
    </p:spTree>
    <p:extLst>
      <p:ext uri="{BB962C8B-B14F-4D97-AF65-F5344CB8AC3E}">
        <p14:creationId xmlns:p14="http://schemas.microsoft.com/office/powerpoint/2010/main" val="3936383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7</a:t>
            </a:fld>
            <a:endParaRPr lang="en-US"/>
          </a:p>
        </p:txBody>
      </p:sp>
    </p:spTree>
    <p:extLst>
      <p:ext uri="{BB962C8B-B14F-4D97-AF65-F5344CB8AC3E}">
        <p14:creationId xmlns:p14="http://schemas.microsoft.com/office/powerpoint/2010/main" val="170873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8</a:t>
            </a:fld>
            <a:endParaRPr lang="en-US"/>
          </a:p>
        </p:txBody>
      </p:sp>
    </p:spTree>
    <p:extLst>
      <p:ext uri="{BB962C8B-B14F-4D97-AF65-F5344CB8AC3E}">
        <p14:creationId xmlns:p14="http://schemas.microsoft.com/office/powerpoint/2010/main" val="84496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9</a:t>
            </a:fld>
            <a:endParaRPr lang="en-US"/>
          </a:p>
        </p:txBody>
      </p:sp>
    </p:spTree>
    <p:extLst>
      <p:ext uri="{BB962C8B-B14F-4D97-AF65-F5344CB8AC3E}">
        <p14:creationId xmlns:p14="http://schemas.microsoft.com/office/powerpoint/2010/main" val="106509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A16A04-DB0F-4717-B15E-4EDB6BB5E865}" type="slidenum">
              <a:rPr lang="en-US" smtClean="0"/>
              <a:t>10</a:t>
            </a:fld>
            <a:endParaRPr lang="en-US"/>
          </a:p>
        </p:txBody>
      </p:sp>
    </p:spTree>
    <p:extLst>
      <p:ext uri="{BB962C8B-B14F-4D97-AF65-F5344CB8AC3E}">
        <p14:creationId xmlns:p14="http://schemas.microsoft.com/office/powerpoint/2010/main" val="1823895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6724" y="1960930"/>
            <a:ext cx="6184553" cy="1383822"/>
          </a:xfrm>
          <a:noFill/>
          <a:effectLst/>
        </p:spPr>
        <p:txBody>
          <a:bodyPr>
            <a:normAutofit/>
          </a:bodyPr>
          <a:lstStyle>
            <a:lvl1pPr algn="r">
              <a:defRPr sz="2700">
                <a:solidFill>
                  <a:schemeClr val="accent1">
                    <a:lumMod val="75000"/>
                  </a:schemeClr>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65356" y="3335275"/>
            <a:ext cx="6127289" cy="1221640"/>
          </a:xfrm>
        </p:spPr>
        <p:txBody>
          <a:bodyPr>
            <a:normAutofit/>
          </a:bodyPr>
          <a:lstStyle>
            <a:lvl1pPr marL="0" indent="0" algn="r">
              <a:buNone/>
              <a:defRPr sz="2100" b="0" i="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a:t>
            </a:r>
          </a:p>
          <a:p>
            <a:r>
              <a:rPr lang="en-US" dirty="0"/>
              <a:t>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dirty="0"/>
          </a:p>
        </p:txBody>
      </p:sp>
    </p:spTree>
    <p:extLst>
      <p:ext uri="{BB962C8B-B14F-4D97-AF65-F5344CB8AC3E}">
        <p14:creationId xmlns:p14="http://schemas.microsoft.com/office/powerpoint/2010/main" val="3253875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59581"/>
            <a:ext cx="41148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5979"/>
            <a:ext cx="154305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5979"/>
            <a:ext cx="451485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FF712494-876E-4166-9F90-FB6ADB8E26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938730" y="2326214"/>
            <a:ext cx="1097838"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6724" y="281175"/>
            <a:ext cx="6184553" cy="763524"/>
          </a:xfrm>
        </p:spPr>
        <p:txBody>
          <a:bodyPr>
            <a:normAutofit/>
          </a:bodyPr>
          <a:lstStyle>
            <a:lvl1pPr algn="r">
              <a:defRPr sz="2700" baseline="0">
                <a:solidFill>
                  <a:schemeClr val="accent1">
                    <a:lumMod val="75000"/>
                  </a:schemeClr>
                </a:solidFill>
                <a:effectLst/>
              </a:defRPr>
            </a:lvl1pPr>
          </a:lstStyle>
          <a:p>
            <a:r>
              <a:rPr lang="en-US" dirty="0"/>
              <a:t>Click to edit Master title style</a:t>
            </a:r>
          </a:p>
        </p:txBody>
      </p:sp>
      <p:sp>
        <p:nvSpPr>
          <p:cNvPr id="3" name="Content Placeholder 2"/>
          <p:cNvSpPr>
            <a:spLocks noGrp="1"/>
          </p:cNvSpPr>
          <p:nvPr>
            <p:ph idx="1"/>
          </p:nvPr>
        </p:nvSpPr>
        <p:spPr>
          <a:xfrm>
            <a:off x="336724" y="1502816"/>
            <a:ext cx="6184553" cy="3206799"/>
          </a:xfrm>
        </p:spPr>
        <p:txBody>
          <a:bodyPr/>
          <a:lstStyle>
            <a:lvl1pPr algn="l">
              <a:defRPr sz="21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11069" y="433880"/>
            <a:ext cx="4695679" cy="572644"/>
          </a:xfrm>
        </p:spPr>
        <p:txBody>
          <a:bodyPr>
            <a:normAutofit/>
          </a:bodyPr>
          <a:lstStyle>
            <a:lvl1pPr algn="l">
              <a:defRPr sz="2700">
                <a:solidFill>
                  <a:schemeClr val="accent1">
                    <a:lumMod val="75000"/>
                  </a:schemeClr>
                </a:solidFill>
                <a:effectLst/>
              </a:defRPr>
            </a:lvl1pPr>
          </a:lstStyle>
          <a:p>
            <a:r>
              <a:rPr lang="en-US" dirty="0"/>
              <a:t>Click to edit Master title style</a:t>
            </a:r>
          </a:p>
        </p:txBody>
      </p:sp>
      <p:sp>
        <p:nvSpPr>
          <p:cNvPr id="3" name="Content Placeholder 2"/>
          <p:cNvSpPr>
            <a:spLocks noGrp="1"/>
          </p:cNvSpPr>
          <p:nvPr>
            <p:ph idx="1"/>
          </p:nvPr>
        </p:nvSpPr>
        <p:spPr>
          <a:xfrm>
            <a:off x="1711069" y="1198560"/>
            <a:ext cx="4695679" cy="3511061"/>
          </a:xfrm>
        </p:spPr>
        <p:txBody>
          <a:bodyPr/>
          <a:lstStyle>
            <a:lvl1pPr>
              <a:defRPr sz="21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5176"/>
            <a:ext cx="58293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0035"/>
            <a:ext cx="58293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5/30/2020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0151"/>
            <a:ext cx="302895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6724" y="281176"/>
            <a:ext cx="6184553" cy="763525"/>
          </a:xfrm>
        </p:spPr>
        <p:txBody>
          <a:bodyPr>
            <a:normAutofit/>
          </a:bodyPr>
          <a:lstStyle>
            <a:lvl1pPr algn="r">
              <a:defRPr sz="2700" baseline="0">
                <a:solidFill>
                  <a:schemeClr val="accent1">
                    <a:lumMod val="75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402659" y="1655520"/>
            <a:ext cx="3030141" cy="479822"/>
          </a:xfrm>
        </p:spPr>
        <p:txBody>
          <a:bodyPr anchor="b"/>
          <a:lstStyle>
            <a:lvl1pPr marL="0" indent="0" algn="ctr">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402659" y="2087041"/>
            <a:ext cx="3030141" cy="2137871"/>
          </a:xfrm>
        </p:spPr>
        <p:txBody>
          <a:bodyPr/>
          <a:lstStyle>
            <a:lvl1pPr algn="ctr">
              <a:defRPr sz="1800">
                <a:solidFill>
                  <a:schemeClr val="tx1"/>
                </a:solidFill>
              </a:defRPr>
            </a:lvl1pPr>
            <a:lvl2pPr algn="ctr">
              <a:defRPr sz="1500">
                <a:solidFill>
                  <a:schemeClr val="tx1"/>
                </a:solidFill>
              </a:defRPr>
            </a:lvl2pPr>
            <a:lvl3pPr algn="ctr">
              <a:defRPr sz="1350">
                <a:solidFill>
                  <a:schemeClr val="tx1"/>
                </a:solidFill>
              </a:defRPr>
            </a:lvl3pPr>
            <a:lvl4pPr algn="ctr">
              <a:defRPr sz="1200">
                <a:solidFill>
                  <a:schemeClr val="tx1"/>
                </a:solidFill>
              </a:defRPr>
            </a:lvl4pPr>
            <a:lvl5pPr algn="ct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3429001" y="1655520"/>
            <a:ext cx="3031331" cy="479822"/>
          </a:xfrm>
        </p:spPr>
        <p:txBody>
          <a:bodyPr anchor="b"/>
          <a:lstStyle>
            <a:lvl1pPr marL="0" indent="0" algn="ctr">
              <a:buNone/>
              <a:defRPr sz="18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3429001" y="2087041"/>
            <a:ext cx="3031331" cy="2137871"/>
          </a:xfrm>
        </p:spPr>
        <p:txBody>
          <a:bodyPr/>
          <a:lstStyle>
            <a:lvl1pPr algn="ctr">
              <a:defRPr sz="1800">
                <a:solidFill>
                  <a:schemeClr val="tx1"/>
                </a:solidFill>
              </a:defRPr>
            </a:lvl1pPr>
            <a:lvl2pPr algn="ctr">
              <a:defRPr sz="1500">
                <a:solidFill>
                  <a:schemeClr val="tx1"/>
                </a:solidFill>
              </a:defRPr>
            </a:lvl2pPr>
            <a:lvl3pPr algn="ctr">
              <a:defRPr sz="1350">
                <a:solidFill>
                  <a:schemeClr val="tx1"/>
                </a:solidFill>
              </a:defRPr>
            </a:lvl3pPr>
            <a:lvl4pPr algn="ctr">
              <a:defRPr sz="1200">
                <a:solidFill>
                  <a:schemeClr val="tx1"/>
                </a:solidFill>
              </a:defRPr>
            </a:lvl4pPr>
            <a:lvl5pPr algn="ctr">
              <a:defRPr sz="1200">
                <a:solidFill>
                  <a:schemeClr val="tx1"/>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5/30/2020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5/30/2020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5/30/2020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789"/>
            <a:ext cx="3833813"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5/30/2020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5979"/>
            <a:ext cx="61722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0151"/>
            <a:ext cx="61722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67263"/>
            <a:ext cx="16002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074F12-AA26-4AC8-9962-C36BB8F32554}" type="datetimeFigureOut">
              <a:rPr lang="en-US" smtClean="0"/>
              <a:pPr/>
              <a:t>5/30/2020</a:t>
            </a:fld>
            <a:endParaRPr lang="en-US"/>
          </a:p>
        </p:txBody>
      </p:sp>
      <p:sp>
        <p:nvSpPr>
          <p:cNvPr id="5" name="Footer Placeholder 4"/>
          <p:cNvSpPr>
            <a:spLocks noGrp="1"/>
          </p:cNvSpPr>
          <p:nvPr>
            <p:ph type="ftr" sz="quarter" idx="3"/>
          </p:nvPr>
        </p:nvSpPr>
        <p:spPr>
          <a:xfrm>
            <a:off x="2343150" y="4767263"/>
            <a:ext cx="21717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67263"/>
            <a:ext cx="16002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1/relationships/inkAction" Target="../ink/inkAction1.xml"/><Relationship Id="rId1" Type="http://schemas.openxmlformats.org/officeDocument/2006/relationships/slideLayout" Target="../slideLayouts/slideLayout1.xml"/><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11/relationships/inkAction" Target="../ink/inkAction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63" y="2342693"/>
            <a:ext cx="6127289" cy="458115"/>
          </a:xfrm>
        </p:spPr>
        <p:txBody>
          <a:bodyPr>
            <a:noAutofit/>
          </a:bodyPr>
          <a:lstStyle/>
          <a:p>
            <a:r>
              <a:rPr lang="en-US" sz="2000" dirty="0" smtClean="0">
                <a:ln w="0"/>
                <a:effectLst>
                  <a:outerShdw blurRad="38100" dist="19050" dir="2700000" algn="tl" rotWithShape="0">
                    <a:schemeClr val="dk1">
                      <a:alpha val="40000"/>
                    </a:schemeClr>
                  </a:outerShdw>
                </a:effectLst>
                <a:latin typeface="Arial Rounded MT Bold" panose="020F0704030504030204" pitchFamily="34" charset="0"/>
              </a:rPr>
              <a:t>Prof. </a:t>
            </a:r>
            <a:r>
              <a:rPr lang="en-US" sz="2000" dirty="0" err="1" smtClean="0">
                <a:ln w="0"/>
                <a:effectLst>
                  <a:outerShdw blurRad="38100" dist="19050" dir="2700000" algn="tl" rotWithShape="0">
                    <a:schemeClr val="dk1">
                      <a:alpha val="40000"/>
                    </a:schemeClr>
                  </a:outerShdw>
                </a:effectLst>
                <a:latin typeface="Arial Rounded MT Bold" panose="020F0704030504030204" pitchFamily="34" charset="0"/>
              </a:rPr>
              <a:t>Dr.Abbas</a:t>
            </a:r>
            <a:r>
              <a:rPr lang="en-US" sz="2000" dirty="0" smtClean="0">
                <a:ln w="0"/>
                <a:effectLst>
                  <a:outerShdw blurRad="38100" dist="19050" dir="2700000" algn="tl" rotWithShape="0">
                    <a:schemeClr val="dk1">
                      <a:alpha val="40000"/>
                    </a:schemeClr>
                  </a:outerShdw>
                </a:effectLst>
                <a:latin typeface="Arial Rounded MT Bold" panose="020F0704030504030204" pitchFamily="34" charset="0"/>
              </a:rPr>
              <a:t> H. </a:t>
            </a:r>
            <a:r>
              <a:rPr lang="en-US" sz="2000" dirty="0" err="1" smtClean="0">
                <a:ln w="0"/>
                <a:effectLst>
                  <a:outerShdw blurRad="38100" dist="19050" dir="2700000" algn="tl" rotWithShape="0">
                    <a:schemeClr val="dk1">
                      <a:alpha val="40000"/>
                    </a:schemeClr>
                  </a:outerShdw>
                </a:effectLst>
                <a:latin typeface="Arial Rounded MT Bold" panose="020F0704030504030204" pitchFamily="34" charset="0"/>
              </a:rPr>
              <a:t>Hassin</a:t>
            </a:r>
            <a:r>
              <a:rPr lang="en-US" sz="2000" dirty="0" smtClean="0">
                <a:ln w="0"/>
                <a:effectLst>
                  <a:outerShdw blurRad="38100" dist="19050" dir="2700000" algn="tl" rotWithShape="0">
                    <a:schemeClr val="dk1">
                      <a:alpha val="40000"/>
                    </a:schemeClr>
                  </a:outerShdw>
                </a:effectLst>
                <a:latin typeface="Arial Rounded MT Bold" panose="020F0704030504030204" pitchFamily="34" charset="0"/>
              </a:rPr>
              <a:t> </a:t>
            </a:r>
            <a:r>
              <a:rPr lang="en-US" sz="2000" dirty="0" err="1" smtClean="0">
                <a:ln w="0"/>
                <a:effectLst>
                  <a:outerShdw blurRad="38100" dist="19050" dir="2700000" algn="tl" rotWithShape="0">
                    <a:schemeClr val="dk1">
                      <a:alpha val="40000"/>
                    </a:schemeClr>
                  </a:outerShdw>
                </a:effectLst>
                <a:latin typeface="Arial Rounded MT Bold" panose="020F0704030504030204" pitchFamily="34" charset="0"/>
              </a:rPr>
              <a:t>Alasadi</a:t>
            </a:r>
            <a:endParaRPr lang="en-US" sz="2000" dirty="0" smtClean="0">
              <a:ln w="0"/>
              <a:effectLst>
                <a:outerShdw blurRad="38100" dist="19050" dir="2700000" algn="tl" rotWithShape="0">
                  <a:schemeClr val="dk1">
                    <a:alpha val="40000"/>
                  </a:schemeClr>
                </a:outerShdw>
              </a:effectLst>
              <a:latin typeface="Arial Rounded MT Bold" panose="020F0704030504030204" pitchFamily="34" charset="0"/>
            </a:endParaRPr>
          </a:p>
        </p:txBody>
      </p:sp>
      <p:sp>
        <p:nvSpPr>
          <p:cNvPr id="4" name="Rectangle 3"/>
          <p:cNvSpPr/>
          <p:nvPr/>
        </p:nvSpPr>
        <p:spPr>
          <a:xfrm>
            <a:off x="985720" y="1350110"/>
            <a:ext cx="5594053" cy="761747"/>
          </a:xfrm>
          <a:prstGeom prst="rect">
            <a:avLst/>
          </a:prstGeom>
          <a:noFill/>
        </p:spPr>
        <p:txBody>
          <a:bodyPr wrap="square" lIns="68580" tIns="34290" rIns="68580" bIns="34290">
            <a:spAutoFit/>
          </a:bodyPr>
          <a:lstStyle/>
          <a:p>
            <a:pPr algn="ctr"/>
            <a:r>
              <a:rPr lang="en-US" sz="4500" b="1" dirty="0">
                <a:ln w="6600">
                  <a:solidFill>
                    <a:schemeClr val="tx1"/>
                  </a:solidFill>
                  <a:prstDash val="solid"/>
                </a:ln>
                <a:solidFill>
                  <a:srgbClr val="FF0000"/>
                </a:solidFill>
                <a:effectLst>
                  <a:outerShdw dist="38100" dir="2700000" algn="tl" rotWithShape="0">
                    <a:schemeClr val="accent2"/>
                  </a:outerShdw>
                </a:effectLst>
              </a:rPr>
              <a:t>Computer Simulation</a:t>
            </a:r>
          </a:p>
        </p:txBody>
      </p:sp>
      <p:sp>
        <p:nvSpPr>
          <p:cNvPr id="5" name="Subtitle 2"/>
          <p:cNvSpPr txBox="1">
            <a:spLocks/>
          </p:cNvSpPr>
          <p:nvPr/>
        </p:nvSpPr>
        <p:spPr>
          <a:xfrm>
            <a:off x="3339227" y="3946096"/>
            <a:ext cx="3187716" cy="916230"/>
          </a:xfrm>
          <a:prstGeom prst="rect">
            <a:avLst/>
          </a:prstGeom>
        </p:spPr>
        <p:txBody>
          <a:bodyPr vert="horz" lIns="68580" tIns="34290" rIns="68580" bIns="34290" rtlCol="0">
            <a:normAutofit fontScale="62500" lnSpcReduction="20000"/>
          </a:bodyPr>
          <a:lstStyle>
            <a:lvl1pPr marL="0" indent="0" algn="r" defTabSz="914400" rtl="0" eaLnBrk="1" latinLnBrk="0" hangingPunct="1">
              <a:spcBef>
                <a:spcPct val="20000"/>
              </a:spcBef>
              <a:buFont typeface="Arial" pitchFamily="34" charset="0"/>
              <a:buNone/>
              <a:defRPr sz="2800" b="0" i="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20000"/>
              </a:lnSpc>
              <a:spcBef>
                <a:spcPts val="0"/>
              </a:spcBef>
            </a:pPr>
            <a:r>
              <a:rPr lang="en-US" sz="2100" i="1" dirty="0">
                <a:ln w="0"/>
                <a:latin typeface="BrowalliaUPC" panose="020B0604020202020204" pitchFamily="34" charset="-34"/>
                <a:cs typeface="BrowalliaUPC" panose="020B0604020202020204" pitchFamily="34" charset="-34"/>
              </a:rPr>
              <a:t>Computer Information System</a:t>
            </a:r>
          </a:p>
          <a:p>
            <a:pPr>
              <a:lnSpc>
                <a:spcPct val="120000"/>
              </a:lnSpc>
              <a:spcBef>
                <a:spcPts val="0"/>
              </a:spcBef>
            </a:pPr>
            <a:r>
              <a:rPr lang="en-US" sz="2100" i="1" dirty="0">
                <a:ln w="0"/>
                <a:latin typeface="BrowalliaUPC" panose="020B0604020202020204" pitchFamily="34" charset="-34"/>
                <a:cs typeface="BrowalliaUPC" panose="020B0604020202020204" pitchFamily="34" charset="-34"/>
              </a:rPr>
              <a:t>Computer Science and Information Technology</a:t>
            </a:r>
          </a:p>
          <a:p>
            <a:pPr>
              <a:lnSpc>
                <a:spcPct val="120000"/>
              </a:lnSpc>
              <a:spcBef>
                <a:spcPts val="0"/>
              </a:spcBef>
            </a:pPr>
            <a:r>
              <a:rPr lang="en-US" sz="2100" i="1" dirty="0" err="1">
                <a:ln w="0"/>
                <a:latin typeface="BrowalliaUPC" panose="020B0604020202020204" pitchFamily="34" charset="-34"/>
                <a:cs typeface="BrowalliaUPC" panose="020B0604020202020204" pitchFamily="34" charset="-34"/>
              </a:rPr>
              <a:t>Basrah</a:t>
            </a:r>
            <a:r>
              <a:rPr lang="en-US" sz="2100" i="1" dirty="0">
                <a:ln w="0"/>
                <a:latin typeface="BrowalliaUPC" panose="020B0604020202020204" pitchFamily="34" charset="-34"/>
                <a:cs typeface="BrowalliaUPC" panose="020B0604020202020204" pitchFamily="34" charset="-34"/>
              </a:rPr>
              <a:t> University</a:t>
            </a:r>
          </a:p>
          <a:p>
            <a:pPr>
              <a:lnSpc>
                <a:spcPct val="120000"/>
              </a:lnSpc>
              <a:spcBef>
                <a:spcPts val="0"/>
              </a:spcBef>
            </a:pPr>
            <a:r>
              <a:rPr lang="en-US" sz="2100" i="1" dirty="0">
                <a:ln w="0"/>
                <a:latin typeface="BrowalliaUPC" panose="020B0604020202020204" pitchFamily="34" charset="-34"/>
                <a:cs typeface="BrowalliaUPC" panose="020B0604020202020204" pitchFamily="34" charset="-34"/>
              </a:rPr>
              <a:t>Email: abbashh2002@gmail.com</a:t>
            </a:r>
          </a:p>
        </p:txBody>
      </p:sp>
      <p:sp>
        <p:nvSpPr>
          <p:cNvPr id="6" name="Rectangle 5"/>
          <p:cNvSpPr/>
          <p:nvPr/>
        </p:nvSpPr>
        <p:spPr>
          <a:xfrm>
            <a:off x="5108755" y="128470"/>
            <a:ext cx="1623723" cy="438582"/>
          </a:xfrm>
          <a:prstGeom prst="rect">
            <a:avLst/>
          </a:prstGeom>
          <a:noFill/>
        </p:spPr>
        <p:txBody>
          <a:bodyPr wrap="square" lIns="68580" tIns="34290" rIns="68580" bIns="34290">
            <a:spAutoFit/>
          </a:bodyPr>
          <a:lstStyle/>
          <a:p>
            <a:pPr algn="ctr"/>
            <a:r>
              <a:rPr lang="en-US" sz="2400" b="1" dirty="0" smtClean="0">
                <a:ln w="0"/>
                <a:effectLst>
                  <a:outerShdw blurRad="38100" dist="19050" dir="2700000" algn="tl" rotWithShape="0">
                    <a:schemeClr val="dk1">
                      <a:alpha val="40000"/>
                    </a:schemeClr>
                  </a:outerShdw>
                </a:effectLst>
              </a:rPr>
              <a:t>Lecture 0</a:t>
            </a:r>
            <a:endParaRPr lang="en-US" sz="2400" b="1" dirty="0">
              <a:ln w="0"/>
              <a:effectLst>
                <a:outerShdw blurRad="38100" dist="19050" dir="2700000" algn="tl" rotWithShape="0">
                  <a:schemeClr val="dk1">
                    <a:alpha val="40000"/>
                  </a:schemeClr>
                </a:outerShdw>
              </a:effectLst>
            </a:endParaRPr>
          </a:p>
        </p:txBody>
      </p:sp>
      <mc:AlternateContent xmlns:mc="http://schemas.openxmlformats.org/markup-compatibility/2006" xmlns:p14="http://schemas.microsoft.com/office/powerpoint/2010/main" xmlns:iact="http://schemas.microsoft.com/office/powerpoint/2014/inkAction">
        <mc:Choice Requires="p14 iact">
          <p:contentPart p14:bwMode="auto" r:id="rId2">
            <p14:nvContentPartPr>
              <p14:cNvPr id="7" name="Ink 6"/>
              <p14:cNvContentPartPr/>
              <p14:nvPr>
                <p:extLst>
                  <p:ext uri="{42D2F446-02D8-4167-A562-619A0277C38B}">
                    <p15:isNarration xmlns:p15="http://schemas.microsoft.com/office/powerpoint/2012/main" val="1"/>
                  </p:ext>
                </p:extLst>
              </p14:nvPr>
            </p14:nvContentPartPr>
            <p14:xfrm>
              <a:off x="5470920" y="647640"/>
              <a:ext cx="1104480" cy="79920"/>
            </p14:xfrm>
          </p:contentPart>
        </mc:Choice>
        <mc:Fallback xmlns="">
          <p:pic>
            <p:nvPicPr>
              <p:cNvPr id="7" name="Ink 6"/>
              <p:cNvPicPr>
                <a:picLocks noGrp="1" noRot="1" noChangeAspect="1" noMove="1" noResize="1" noEditPoints="1" noAdjustHandles="1" noChangeArrowheads="1" noChangeShapeType="1"/>
              </p:cNvPicPr>
              <p:nvPr/>
            </p:nvPicPr>
            <p:blipFill>
              <a:blip r:embed="rId5"/>
              <a:stretch>
                <a:fillRect/>
              </a:stretch>
            </p:blipFill>
            <p:spPr>
              <a:xfrm>
                <a:off x="5468040" y="637200"/>
                <a:ext cx="1118520" cy="96120"/>
              </a:xfrm>
              <a:prstGeom prst="rect">
                <a:avLst/>
              </a:prstGeom>
            </p:spPr>
          </p:pic>
        </mc:Fallback>
      </mc:AlternateContent>
    </p:spTree>
    <p:extLst>
      <p:ext uri="{BB962C8B-B14F-4D97-AF65-F5344CB8AC3E}">
        <p14:creationId xmlns:p14="http://schemas.microsoft.com/office/powerpoint/2010/main" val="363920370"/>
      </p:ext>
    </p:extLst>
  </p:cSld>
  <p:clrMapOvr>
    <a:masterClrMapping/>
  </p:clrMapOvr>
  <mc:AlternateContent xmlns:mc="http://schemas.openxmlformats.org/markup-compatibility/2006" xmlns:p14="http://schemas.microsoft.com/office/powerpoint/2010/main">
    <mc:Choice Requires="p14">
      <p:transition spd="slow" p14:dur="1600" advTm="102502">
        <p14:prism isContent="1" isInverted="1"/>
      </p:transition>
    </mc:Choice>
    <mc:Fallback xmlns="">
      <p:transition spd="slow" advTm="10250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md type="call" cmd="playFrom(0.0)">
                                      <p:cBhvr>
                                        <p:cTn id="7" dur="1" fill="hold"/>
                                        <p:tgtEl>
                                          <p:spTgt spid="7"/>
                                        </p:tgtEl>
                                      </p:cBhvr>
                                    </p:cmd>
                                  </p:childTnLst>
                                </p:cTn>
                              </p:par>
                              <p:par>
                                <p:cTn id="8" presetID="2" presetClass="entr" presetSubtype="4" fill="hold" grpId="0"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2000" fill="hold"/>
                                        <p:tgtEl>
                                          <p:spTgt spid="6"/>
                                        </p:tgtEl>
                                        <p:attrNameLst>
                                          <p:attrName>ppt_x</p:attrName>
                                        </p:attrNameLst>
                                      </p:cBhvr>
                                      <p:tavLst>
                                        <p:tav tm="0">
                                          <p:val>
                                            <p:strVal val="#ppt_x"/>
                                          </p:val>
                                        </p:tav>
                                        <p:tav tm="100000">
                                          <p:val>
                                            <p:strVal val="#ppt_x"/>
                                          </p:val>
                                        </p:tav>
                                      </p:tavLst>
                                    </p:anim>
                                    <p:anim calcmode="lin" valueType="num">
                                      <p:cBhvr additive="base">
                                        <p:cTn id="11" dur="2000" fill="hold"/>
                                        <p:tgtEl>
                                          <p:spTgt spid="6"/>
                                        </p:tgtEl>
                                        <p:attrNameLst>
                                          <p:attrName>ppt_y</p:attrName>
                                        </p:attrNameLst>
                                      </p:cBhvr>
                                      <p:tavLst>
                                        <p:tav tm="0">
                                          <p:val>
                                            <p:strVal val="1+#ppt_h/2"/>
                                          </p:val>
                                        </p:tav>
                                        <p:tav tm="100000">
                                          <p:val>
                                            <p:strVal val="#ppt_y"/>
                                          </p:val>
                                        </p:tav>
                                      </p:tavLst>
                                    </p:anim>
                                  </p:childTnLst>
                                </p:cTn>
                              </p:par>
                            </p:childTnLst>
                          </p:cTn>
                        </p:par>
                        <p:par>
                          <p:cTn id="12" fill="hold">
                            <p:stCondLst>
                              <p:cond delay="2200"/>
                            </p:stCondLst>
                            <p:childTnLst>
                              <p:par>
                                <p:cTn id="13" presetID="2" presetClass="entr" presetSubtype="4" fill="hold" grpId="0"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4400"/>
                            </p:stCondLst>
                            <p:childTnLst>
                              <p:par>
                                <p:cTn id="18" presetID="2" presetClass="entr" presetSubtype="4" fill="hold" grpId="0" nodeType="afterEffect">
                                  <p:stCondLst>
                                    <p:cond delay="0"/>
                                  </p:stCondLst>
                                  <p:iterate type="wd">
                                    <p:tmPct val="10000"/>
                                  </p:iterate>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886560" cy="429483"/>
          </a:xfrm>
        </p:spPr>
        <p:txBody>
          <a:bodyPr>
            <a:noAutofit/>
          </a:bodyPr>
          <a:lstStyle/>
          <a:p>
            <a:r>
              <a:rPr lang="en-US" sz="2800" b="1" dirty="0" smtClean="0"/>
              <a:t>Process of Simulation a System</a:t>
            </a:r>
            <a:endParaRPr lang="en-US" sz="2800" b="1" dirty="0"/>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10</a:t>
            </a:fld>
            <a:endParaRPr lang="en-US" sz="1800" b="1">
              <a:solidFill>
                <a:schemeClr val="tx1"/>
              </a:solidFill>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570" t="15196" r="2307" b="10244"/>
          <a:stretch/>
        </p:blipFill>
        <p:spPr>
          <a:xfrm>
            <a:off x="527605" y="1044701"/>
            <a:ext cx="5955495" cy="3512214"/>
          </a:xfrm>
          <a:prstGeom prst="rect">
            <a:avLst/>
          </a:prstGeom>
        </p:spPr>
      </p:pic>
    </p:spTree>
    <p:extLst>
      <p:ext uri="{BB962C8B-B14F-4D97-AF65-F5344CB8AC3E}">
        <p14:creationId xmlns:p14="http://schemas.microsoft.com/office/powerpoint/2010/main" val="867017227"/>
      </p:ext>
    </p:extLst>
  </p:cSld>
  <p:clrMapOvr>
    <a:masterClrMapping/>
  </p:clrMapOvr>
  <mc:AlternateContent xmlns:mc="http://schemas.openxmlformats.org/markup-compatibility/2006" xmlns:p14="http://schemas.microsoft.com/office/powerpoint/2010/main">
    <mc:Choice Requires="p14">
      <p:transition spd="slow" p14:dur="1600" advTm="171240">
        <p14:prism isContent="1" isInverted="1"/>
      </p:transition>
    </mc:Choice>
    <mc:Fallback xmlns="">
      <p:transition spd="slow" advTm="17124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smtClean="0"/>
              <a:t>What is the Model?</a:t>
            </a:r>
            <a:endParaRPr lang="en-US" sz="2800" b="1" dirty="0"/>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11</a:t>
            </a:fld>
            <a:endParaRPr lang="en-US" sz="1800" b="1">
              <a:solidFill>
                <a:schemeClr val="tx1"/>
              </a:solidFill>
            </a:endParaRPr>
          </a:p>
        </p:txBody>
      </p:sp>
      <p:sp>
        <p:nvSpPr>
          <p:cNvPr id="7" name="Rectangle 2"/>
          <p:cNvSpPr>
            <a:spLocks noChangeArrowheads="1"/>
          </p:cNvSpPr>
          <p:nvPr/>
        </p:nvSpPr>
        <p:spPr bwMode="auto">
          <a:xfrm>
            <a:off x="527605" y="1044700"/>
            <a:ext cx="5802790" cy="3206804"/>
          </a:xfrm>
          <a:prstGeom prst="rect">
            <a:avLst/>
          </a:prstGeom>
          <a:extLst/>
        </p:spPr>
        <p:txBody>
          <a:bodyPr anchor="ctr" anchorCtr="0">
            <a:normAutofit/>
          </a:bodyPr>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marL="342900" indent="-342900">
              <a:buFont typeface="Wingdings" panose="05000000000000000000" pitchFamily="2" charset="2"/>
              <a:buChar char="Ø"/>
            </a:pPr>
            <a:r>
              <a:rPr lang="en-US" sz="2000" dirty="0">
                <a:latin typeface="Arial" panose="020B0604020202020204" pitchFamily="34" charset="0"/>
                <a:cs typeface="Arial" panose="020B0604020202020204" pitchFamily="34" charset="0"/>
              </a:rPr>
              <a:t>A </a:t>
            </a:r>
            <a:r>
              <a:rPr lang="en-US" sz="2000" b="1" i="1" dirty="0">
                <a:solidFill>
                  <a:srgbClr val="FF0000"/>
                </a:solidFill>
                <a:latin typeface="Arial" panose="020B0604020202020204" pitchFamily="34" charset="0"/>
                <a:cs typeface="Arial" panose="020B0604020202020204" pitchFamily="34" charset="0"/>
              </a:rPr>
              <a:t>model</a:t>
            </a:r>
            <a:r>
              <a:rPr lang="en-US" sz="2000" i="1" dirty="0">
                <a:latin typeface="Arial" panose="020B0604020202020204" pitchFamily="34" charset="0"/>
                <a:cs typeface="Arial" panose="020B0604020202020204" pitchFamily="34" charset="0"/>
              </a:rPr>
              <a:t> construct a conceptual framework </a:t>
            </a:r>
            <a:r>
              <a:rPr lang="en-US" sz="2000" i="1" dirty="0" smtClean="0">
                <a:latin typeface="Arial" panose="020B0604020202020204" pitchFamily="34" charset="0"/>
                <a:cs typeface="Arial" panose="020B0604020202020204" pitchFamily="34" charset="0"/>
              </a:rPr>
              <a:t>that </a:t>
            </a:r>
            <a:r>
              <a:rPr lang="en-US" sz="2000" dirty="0" smtClean="0">
                <a:latin typeface="Arial" panose="020B0604020202020204" pitchFamily="34" charset="0"/>
                <a:cs typeface="Arial" panose="020B0604020202020204" pitchFamily="34" charset="0"/>
              </a:rPr>
              <a:t>describes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system. </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behavior of a system that evolves over time is studied </a:t>
            </a:r>
            <a:r>
              <a:rPr lang="en-US" sz="2000" dirty="0">
                <a:latin typeface="Arial" panose="020B0604020202020204" pitchFamily="34" charset="0"/>
                <a:cs typeface="Arial" panose="020B0604020202020204" pitchFamily="34" charset="0"/>
              </a:rPr>
              <a:t>by developing a simulation </a:t>
            </a:r>
            <a:r>
              <a:rPr lang="en-US" sz="2000" i="1" dirty="0">
                <a:latin typeface="Arial" panose="020B0604020202020204" pitchFamily="34" charset="0"/>
                <a:cs typeface="Arial" panose="020B0604020202020204" pitchFamily="34" charset="0"/>
              </a:rPr>
              <a:t>model.</a:t>
            </a:r>
          </a:p>
          <a:p>
            <a:pPr marL="342900" indent="-342900">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model takes a set of expressed assumptions:</a:t>
            </a:r>
          </a:p>
          <a:p>
            <a:pPr marL="741363"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 Mathematical, logical</a:t>
            </a:r>
          </a:p>
          <a:p>
            <a:pPr marL="741363" indent="-342900">
              <a:buFont typeface="Wingdings" panose="05000000000000000000" pitchFamily="2" charset="2"/>
              <a:buChar char="§"/>
            </a:pPr>
            <a:r>
              <a:rPr lang="en-US" sz="2000" dirty="0">
                <a:latin typeface="Arial" panose="020B0604020202020204" pitchFamily="34" charset="0"/>
                <a:cs typeface="Arial" panose="020B0604020202020204" pitchFamily="34" charset="0"/>
              </a:rPr>
              <a:t> Symbolic relationship between the </a:t>
            </a:r>
            <a:r>
              <a:rPr lang="en-US" sz="2000" i="1" dirty="0">
                <a:latin typeface="Arial" panose="020B0604020202020204" pitchFamily="34" charset="0"/>
                <a:cs typeface="Arial" panose="020B0604020202020204" pitchFamily="34" charset="0"/>
              </a:rPr>
              <a:t>entities</a:t>
            </a:r>
            <a:r>
              <a:rPr lang="en-US" sz="2000" dirty="0" smtClean="0">
                <a:latin typeface="Arial" panose="020B0604020202020204" pitchFamily="34" charset="0"/>
                <a:cs typeface="Arial" panose="020B0604020202020204" pitchFamily="34" charset="0"/>
              </a:rPr>
              <a:t>.</a:t>
            </a:r>
            <a:endParaRPr lang="en-US" altLang="ko-KR"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461929"/>
      </p:ext>
    </p:extLst>
  </p:cSld>
  <p:clrMapOvr>
    <a:masterClrMapping/>
  </p:clrMapOvr>
  <mc:AlternateContent xmlns:mc="http://schemas.openxmlformats.org/markup-compatibility/2006" xmlns:p14="http://schemas.microsoft.com/office/powerpoint/2010/main">
    <mc:Choice Requires="p14">
      <p:transition spd="slow" p14:dur="1600" advTm="88708">
        <p14:prism isContent="1" isInverted="1"/>
      </p:transition>
    </mc:Choice>
    <mc:Fallback xmlns="">
      <p:transition spd="slow" advTm="88708">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a:t>When to use Model</a:t>
            </a:r>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12</a:t>
            </a:fld>
            <a:endParaRPr lang="en-US" sz="1800" b="1">
              <a:solidFill>
                <a:schemeClr val="tx1"/>
              </a:solidFill>
            </a:endParaRPr>
          </a:p>
        </p:txBody>
      </p:sp>
      <p:sp>
        <p:nvSpPr>
          <p:cNvPr id="7" name="Rectangle 2"/>
          <p:cNvSpPr>
            <a:spLocks noChangeArrowheads="1"/>
          </p:cNvSpPr>
          <p:nvPr/>
        </p:nvSpPr>
        <p:spPr bwMode="auto">
          <a:xfrm>
            <a:off x="527605" y="1350110"/>
            <a:ext cx="5955495" cy="2780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marL="342900" indent="-342900">
              <a:buFont typeface="Wingdings" panose="05000000000000000000" pitchFamily="2" charset="2"/>
              <a:buChar char="q"/>
            </a:pPr>
            <a:r>
              <a:rPr lang="en-US" sz="2100" dirty="0"/>
              <a:t>For precisely this reason, models are used </a:t>
            </a:r>
            <a:r>
              <a:rPr lang="en-US" sz="2100" dirty="0" smtClean="0"/>
              <a:t>in industry</a:t>
            </a:r>
            <a:r>
              <a:rPr lang="en-US" sz="2100" dirty="0"/>
              <a:t>, commerce and military: it is very costly</a:t>
            </a:r>
            <a:r>
              <a:rPr lang="en-US" sz="2100" dirty="0" smtClean="0"/>
              <a:t>, dangerous </a:t>
            </a:r>
            <a:r>
              <a:rPr lang="en-US" sz="2100" dirty="0"/>
              <a:t>and often impossible to make </a:t>
            </a:r>
            <a:r>
              <a:rPr lang="en-US" sz="2100" dirty="0" smtClean="0"/>
              <a:t>experiments with </a:t>
            </a:r>
            <a:r>
              <a:rPr lang="en-US" sz="2100" dirty="0"/>
              <a:t>real systems.</a:t>
            </a:r>
          </a:p>
          <a:p>
            <a:pPr marL="342900" indent="-342900">
              <a:spcBef>
                <a:spcPts val="600"/>
              </a:spcBef>
              <a:spcAft>
                <a:spcPts val="600"/>
              </a:spcAft>
              <a:buFont typeface="Wingdings" panose="05000000000000000000" pitchFamily="2" charset="2"/>
              <a:buChar char="q"/>
            </a:pPr>
            <a:r>
              <a:rPr lang="en-US" sz="2100" dirty="0" smtClean="0"/>
              <a:t>Provided </a:t>
            </a:r>
            <a:r>
              <a:rPr lang="en-US" sz="2100" dirty="0"/>
              <a:t>that models are adequate descriptions </a:t>
            </a:r>
            <a:r>
              <a:rPr lang="en-US" sz="2100" dirty="0" smtClean="0"/>
              <a:t>of reality </a:t>
            </a:r>
            <a:r>
              <a:rPr lang="en-US" sz="2100" dirty="0"/>
              <a:t>(they are valid), experimenting with them </a:t>
            </a:r>
            <a:r>
              <a:rPr lang="en-US" sz="2100" dirty="0" smtClean="0"/>
              <a:t>can save </a:t>
            </a:r>
            <a:r>
              <a:rPr lang="en-US" sz="2100" dirty="0"/>
              <a:t>money, suffering and even time.</a:t>
            </a:r>
            <a:endParaRPr lang="en-US" altLang="ko-KR" sz="21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774091"/>
      </p:ext>
    </p:extLst>
  </p:cSld>
  <p:clrMapOvr>
    <a:masterClrMapping/>
  </p:clrMapOvr>
  <mc:AlternateContent xmlns:mc="http://schemas.openxmlformats.org/markup-compatibility/2006" xmlns:p14="http://schemas.microsoft.com/office/powerpoint/2010/main">
    <mc:Choice Requires="p14">
      <p:transition spd="slow" p14:dur="1600" advTm="128053">
        <p14:prism isContent="1" isInverted="1"/>
      </p:transition>
    </mc:Choice>
    <mc:Fallback xmlns="">
      <p:transition spd="slow" advTm="128053">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886560" cy="429483"/>
          </a:xfrm>
        </p:spPr>
        <p:txBody>
          <a:bodyPr>
            <a:noAutofit/>
          </a:bodyPr>
          <a:lstStyle/>
          <a:p>
            <a:r>
              <a:rPr lang="en-US" sz="2800" b="1" dirty="0"/>
              <a:t>When to </a:t>
            </a:r>
            <a:r>
              <a:rPr lang="en-US" sz="2800" b="1" dirty="0" smtClean="0"/>
              <a:t>use Simulations</a:t>
            </a:r>
            <a:endParaRPr lang="en-US" sz="2800" b="1" dirty="0"/>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13</a:t>
            </a:fld>
            <a:endParaRPr lang="en-US" sz="1800" b="1">
              <a:solidFill>
                <a:schemeClr val="tx1"/>
              </a:solidFill>
            </a:endParaRPr>
          </a:p>
        </p:txBody>
      </p:sp>
      <p:sp>
        <p:nvSpPr>
          <p:cNvPr id="7" name="Rectangle 2"/>
          <p:cNvSpPr>
            <a:spLocks noChangeArrowheads="1"/>
          </p:cNvSpPr>
          <p:nvPr/>
        </p:nvSpPr>
        <p:spPr bwMode="auto">
          <a:xfrm>
            <a:off x="527605" y="891995"/>
            <a:ext cx="5955495" cy="397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a:noAutofit/>
          </a:bodyPr>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marL="231775" indent="-231775">
              <a:buFont typeface="Wingdings" panose="05000000000000000000" pitchFamily="2" charset="2"/>
              <a:buChar char="v"/>
            </a:pPr>
            <a:r>
              <a:rPr lang="en-US" sz="1900" dirty="0"/>
              <a:t>Systems which change with time such as a </a:t>
            </a:r>
            <a:r>
              <a:rPr lang="en-US" sz="1900" dirty="0" smtClean="0"/>
              <a:t>gas station </a:t>
            </a:r>
            <a:r>
              <a:rPr lang="en-US" sz="1900" dirty="0"/>
              <a:t>where cars come and go (called </a:t>
            </a:r>
            <a:r>
              <a:rPr lang="en-US" sz="1900" dirty="0" smtClean="0"/>
              <a:t>dynamic systems</a:t>
            </a:r>
            <a:r>
              <a:rPr lang="en-US" sz="1900" dirty="0"/>
              <a:t>) and involve randomness (nobody </a:t>
            </a:r>
            <a:r>
              <a:rPr lang="en-US" sz="1900" dirty="0" smtClean="0"/>
              <a:t>can guess </a:t>
            </a:r>
            <a:r>
              <a:rPr lang="en-US" sz="1900" dirty="0"/>
              <a:t>at exactly which time and next cars </a:t>
            </a:r>
            <a:r>
              <a:rPr lang="en-US" sz="1900" dirty="0" smtClean="0"/>
              <a:t>should arrive </a:t>
            </a:r>
            <a:r>
              <a:rPr lang="en-US" sz="1900" dirty="0"/>
              <a:t>at the station) are good candidates </a:t>
            </a:r>
            <a:r>
              <a:rPr lang="en-US" sz="1900" dirty="0" smtClean="0"/>
              <a:t>for simulation</a:t>
            </a:r>
            <a:r>
              <a:rPr lang="en-US" sz="1900" dirty="0"/>
              <a:t>.</a:t>
            </a:r>
          </a:p>
          <a:p>
            <a:pPr marL="231775" indent="-231775">
              <a:buFont typeface="Wingdings" panose="05000000000000000000" pitchFamily="2" charset="2"/>
              <a:buChar char="v"/>
            </a:pPr>
            <a:r>
              <a:rPr lang="en-US" sz="1900" dirty="0" smtClean="0"/>
              <a:t>Modeling </a:t>
            </a:r>
            <a:r>
              <a:rPr lang="en-US" sz="1900" dirty="0"/>
              <a:t>complex dynamic systems analytically </a:t>
            </a:r>
            <a:r>
              <a:rPr lang="en-US" sz="1900" dirty="0" smtClean="0"/>
              <a:t>need too </a:t>
            </a:r>
            <a:r>
              <a:rPr lang="en-US" sz="1900" dirty="0"/>
              <a:t>many simplifications and the emerging </a:t>
            </a:r>
            <a:r>
              <a:rPr lang="en-US" sz="1900" dirty="0" smtClean="0"/>
              <a:t>models may </a:t>
            </a:r>
            <a:r>
              <a:rPr lang="en-US" sz="1900" dirty="0"/>
              <a:t>not be therefore valid.</a:t>
            </a:r>
          </a:p>
          <a:p>
            <a:pPr marL="231775" indent="-231775">
              <a:buFont typeface="Wingdings" panose="05000000000000000000" pitchFamily="2" charset="2"/>
              <a:buChar char="v"/>
            </a:pPr>
            <a:r>
              <a:rPr lang="en-US" sz="1900" dirty="0" smtClean="0"/>
              <a:t>Simulation </a:t>
            </a:r>
            <a:r>
              <a:rPr lang="en-US" sz="1900" dirty="0"/>
              <a:t>does not require that many </a:t>
            </a:r>
            <a:r>
              <a:rPr lang="en-US" sz="1900" dirty="0" smtClean="0"/>
              <a:t>simplifying assumptions</a:t>
            </a:r>
            <a:r>
              <a:rPr lang="en-US" sz="1900" dirty="0"/>
              <a:t>, making it the only tool even in </a:t>
            </a:r>
            <a:r>
              <a:rPr lang="en-US" sz="1900" dirty="0" smtClean="0"/>
              <a:t>absence of </a:t>
            </a:r>
            <a:r>
              <a:rPr lang="en-US" sz="1900" dirty="0"/>
              <a:t>randomness</a:t>
            </a:r>
            <a:r>
              <a:rPr lang="en-US" sz="1900" dirty="0" smtClean="0"/>
              <a:t>.</a:t>
            </a:r>
            <a:endParaRPr lang="en-US" altLang="ko-KR" sz="19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3463624"/>
      </p:ext>
    </p:extLst>
  </p:cSld>
  <p:clrMapOvr>
    <a:masterClrMapping/>
  </p:clrMapOvr>
  <mc:AlternateContent xmlns:mc="http://schemas.openxmlformats.org/markup-compatibility/2006" xmlns:p14="http://schemas.microsoft.com/office/powerpoint/2010/main">
    <mc:Choice Requires="p14">
      <p:transition spd="slow" p14:dur="1600" advTm="29233">
        <p14:prism isContent="1" isInverted="1"/>
      </p:transition>
    </mc:Choice>
    <mc:Fallback xmlns="">
      <p:transition spd="slow" advTm="29233">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smtClean="0"/>
              <a:t>Applications: </a:t>
            </a:r>
            <a:r>
              <a:rPr lang="en-US" sz="2800" b="1" dirty="0"/>
              <a:t>Training a Pilot </a:t>
            </a:r>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14</a:t>
            </a:fld>
            <a:endParaRPr lang="en-US" sz="1800" b="1">
              <a:solidFill>
                <a:schemeClr val="tx1"/>
              </a:solidFill>
            </a:endParaRPr>
          </a:p>
        </p:txBody>
      </p:sp>
      <p:sp>
        <p:nvSpPr>
          <p:cNvPr id="7" name="Rectangle 2"/>
          <p:cNvSpPr>
            <a:spLocks noChangeArrowheads="1"/>
          </p:cNvSpPr>
          <p:nvPr/>
        </p:nvSpPr>
        <p:spPr bwMode="auto">
          <a:xfrm>
            <a:off x="527604" y="1228971"/>
            <a:ext cx="3664921" cy="271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ormAutofit fontScale="92500" lnSpcReduction="10000"/>
          </a:bodyPr>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algn="justLow"/>
            <a:r>
              <a:rPr lang="en-US" sz="1800" dirty="0" smtClean="0">
                <a:latin typeface="Arial" panose="020B0604020202020204" pitchFamily="34" charset="0"/>
                <a:cs typeface="Arial" panose="020B0604020202020204" pitchFamily="34" charset="0"/>
              </a:rPr>
              <a:t>Flight </a:t>
            </a:r>
            <a:r>
              <a:rPr lang="en-US" sz="1800" dirty="0">
                <a:latin typeface="Arial" panose="020B0604020202020204" pitchFamily="34" charset="0"/>
                <a:cs typeface="Arial" panose="020B0604020202020204" pitchFamily="34" charset="0"/>
              </a:rPr>
              <a:t>simulation is an artificial re-creation of aircraft flight and various aspects of the flight environment. This includes the equations that govern how aircraft fly, how they react to applications of their controls and other aircraft systems, and how they react to the external environment such as air density, turbulence, cloud, precipitation, </a:t>
            </a:r>
            <a:r>
              <a:rPr lang="en-US" sz="1800" dirty="0" smtClean="0">
                <a:latin typeface="Arial" panose="020B0604020202020204" pitchFamily="34" charset="0"/>
                <a:cs typeface="Arial" panose="020B0604020202020204" pitchFamily="34" charset="0"/>
              </a:rPr>
              <a:t>etc...</a:t>
            </a:r>
            <a:endParaRPr lang="en-US" altLang="ko-KR" sz="18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0258" t="43510" r="-515" b="23021"/>
          <a:stretch/>
        </p:blipFill>
        <p:spPr>
          <a:xfrm>
            <a:off x="4192526" y="1228971"/>
            <a:ext cx="2290573" cy="2106304"/>
          </a:xfrm>
          <a:prstGeom prst="rect">
            <a:avLst/>
          </a:prstGeom>
        </p:spPr>
      </p:pic>
    </p:spTree>
    <p:extLst>
      <p:ext uri="{BB962C8B-B14F-4D97-AF65-F5344CB8AC3E}">
        <p14:creationId xmlns:p14="http://schemas.microsoft.com/office/powerpoint/2010/main" val="2089607242"/>
      </p:ext>
    </p:extLst>
  </p:cSld>
  <p:clrMapOvr>
    <a:masterClrMapping/>
  </p:clrMapOvr>
  <mc:AlternateContent xmlns:mc="http://schemas.openxmlformats.org/markup-compatibility/2006" xmlns:p14="http://schemas.microsoft.com/office/powerpoint/2010/main">
    <mc:Choice Requires="p14">
      <p:transition spd="slow" p14:dur="1600" advTm="90343">
        <p14:prism isContent="1" isInverted="1"/>
      </p:transition>
    </mc:Choice>
    <mc:Fallback xmlns="">
      <p:transition spd="slow" advTm="90343">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09" y="281175"/>
            <a:ext cx="5344675" cy="429483"/>
          </a:xfrm>
        </p:spPr>
        <p:txBody>
          <a:bodyPr>
            <a:noAutofit/>
          </a:bodyPr>
          <a:lstStyle/>
          <a:p>
            <a:r>
              <a:rPr lang="en-US" sz="2800" b="1" dirty="0"/>
              <a:t>Applications : </a:t>
            </a:r>
            <a:r>
              <a:rPr lang="en-US" sz="2400" b="1" dirty="0"/>
              <a:t>Nursing Simulation LAB </a:t>
            </a:r>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15</a:t>
            </a:fld>
            <a:endParaRPr lang="en-US" sz="1800" b="1">
              <a:solidFill>
                <a:schemeClr val="tx1"/>
              </a:solidFill>
            </a:endParaRPr>
          </a:p>
        </p:txBody>
      </p:sp>
      <p:sp>
        <p:nvSpPr>
          <p:cNvPr id="7" name="Rectangle 2"/>
          <p:cNvSpPr>
            <a:spLocks noChangeArrowheads="1"/>
          </p:cNvSpPr>
          <p:nvPr/>
        </p:nvSpPr>
        <p:spPr bwMode="auto">
          <a:xfrm>
            <a:off x="527605" y="1029903"/>
            <a:ext cx="5955493" cy="3679717"/>
          </a:xfrm>
          <a:prstGeom prst="rect">
            <a:avLst/>
          </a:prstGeom>
          <a:extLst/>
        </p:spPr>
        <p:txBody>
          <a:bodyPr anchor="b"/>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r>
              <a:rPr lang="en-US" sz="2000" dirty="0" smtClean="0"/>
              <a:t>Nursing </a:t>
            </a:r>
            <a:r>
              <a:rPr lang="en-US" sz="2000" dirty="0"/>
              <a:t>simulation </a:t>
            </a:r>
            <a:r>
              <a:rPr lang="en-US" sz="2000" dirty="0" smtClean="0"/>
              <a:t>labs allow</a:t>
            </a:r>
          </a:p>
          <a:p>
            <a:r>
              <a:rPr lang="en-US" sz="2000" dirty="0" smtClean="0"/>
              <a:t>students </a:t>
            </a:r>
            <a:r>
              <a:rPr lang="en-US" sz="2000" dirty="0"/>
              <a:t>to learn how to </a:t>
            </a:r>
            <a:endParaRPr lang="en-US" sz="2000" dirty="0" smtClean="0"/>
          </a:p>
          <a:p>
            <a:r>
              <a:rPr lang="en-US" sz="2000" dirty="0" smtClean="0"/>
              <a:t>diagnose, treat</a:t>
            </a:r>
            <a:r>
              <a:rPr lang="en-US" sz="2000" dirty="0"/>
              <a:t>, and </a:t>
            </a:r>
            <a:r>
              <a:rPr lang="en-US" sz="2000" dirty="0" smtClean="0"/>
              <a:t>respond</a:t>
            </a:r>
          </a:p>
          <a:p>
            <a:r>
              <a:rPr lang="en-US" sz="2000" dirty="0" smtClean="0"/>
              <a:t>to medical conditions </a:t>
            </a:r>
            <a:r>
              <a:rPr lang="en-US" sz="2000" dirty="0"/>
              <a:t>and </a:t>
            </a:r>
            <a:endParaRPr lang="en-US" sz="2000" dirty="0" smtClean="0"/>
          </a:p>
          <a:p>
            <a:r>
              <a:rPr lang="en-US" sz="2000" dirty="0" smtClean="0"/>
              <a:t>patient emergencies in </a:t>
            </a:r>
            <a:r>
              <a:rPr lang="en-US" sz="2000" dirty="0"/>
              <a:t>a </a:t>
            </a:r>
            <a:r>
              <a:rPr lang="en-US" sz="2000" dirty="0" smtClean="0"/>
              <a:t>safe</a:t>
            </a:r>
          </a:p>
          <a:p>
            <a:r>
              <a:rPr lang="en-US" sz="2000" dirty="0" smtClean="0"/>
              <a:t>and supervised </a:t>
            </a:r>
            <a:r>
              <a:rPr lang="en-US" sz="2000" dirty="0"/>
              <a:t>environment </a:t>
            </a:r>
            <a:endParaRPr lang="en-US" sz="2000" dirty="0" smtClean="0"/>
          </a:p>
          <a:p>
            <a:r>
              <a:rPr lang="en-US" sz="2000" dirty="0" smtClean="0"/>
              <a:t>without </a:t>
            </a:r>
            <a:r>
              <a:rPr lang="en-US" sz="2000" dirty="0"/>
              <a:t>any threat to human life. Using state-of -the-art computer equipment and advanced technology lifelike </a:t>
            </a:r>
            <a:r>
              <a:rPr lang="en-US" sz="2000" dirty="0" smtClean="0"/>
              <a:t>mannequins (</a:t>
            </a:r>
            <a:r>
              <a:rPr lang="ar-IQ" sz="2000" dirty="0" smtClean="0"/>
              <a:t>تمثال عرض</a:t>
            </a:r>
            <a:r>
              <a:rPr lang="en-US" sz="2000" dirty="0" smtClean="0"/>
              <a:t>), </a:t>
            </a:r>
            <a:r>
              <a:rPr lang="en-US" sz="2000" dirty="0"/>
              <a:t>the students are exposed to a variety of serious health conditions they will experience in actual clinical settings</a:t>
            </a:r>
            <a:endParaRPr lang="en-US" altLang="ko-KR" sz="2000"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7539" t="39959" r="9794" b="29918"/>
          <a:stretch/>
        </p:blipFill>
        <p:spPr>
          <a:xfrm>
            <a:off x="3984291" y="891995"/>
            <a:ext cx="2498807" cy="1832460"/>
          </a:xfrm>
          <a:prstGeom prst="rect">
            <a:avLst/>
          </a:prstGeom>
        </p:spPr>
      </p:pic>
    </p:spTree>
    <p:extLst>
      <p:ext uri="{BB962C8B-B14F-4D97-AF65-F5344CB8AC3E}">
        <p14:creationId xmlns:p14="http://schemas.microsoft.com/office/powerpoint/2010/main" val="2450089976"/>
      </p:ext>
    </p:extLst>
  </p:cSld>
  <p:clrMapOvr>
    <a:masterClrMapping/>
  </p:clrMapOvr>
  <mc:AlternateContent xmlns:mc="http://schemas.openxmlformats.org/markup-compatibility/2006" xmlns:p14="http://schemas.microsoft.com/office/powerpoint/2010/main">
    <mc:Choice Requires="p14">
      <p:transition spd="slow" p14:dur="1600" advTm="41944">
        <p14:prism isContent="1" isInverted="1"/>
      </p:transition>
    </mc:Choice>
    <mc:Fallback xmlns="">
      <p:transition spd="slow" advTm="41944">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886560" cy="429483"/>
          </a:xfrm>
        </p:spPr>
        <p:txBody>
          <a:bodyPr>
            <a:noAutofit/>
          </a:bodyPr>
          <a:lstStyle/>
          <a:p>
            <a:r>
              <a:rPr lang="en-US" sz="2800" b="1" dirty="0"/>
              <a:t>Applications : </a:t>
            </a:r>
            <a:r>
              <a:rPr lang="en-US" sz="2400" b="1" dirty="0"/>
              <a:t>Vehicles Simulations</a:t>
            </a:r>
            <a:r>
              <a:rPr lang="en-US" sz="2400" dirty="0"/>
              <a:t> </a:t>
            </a:r>
            <a:r>
              <a:rPr lang="en-US" sz="2400" b="1" dirty="0" smtClean="0"/>
              <a:t> </a:t>
            </a:r>
            <a:endParaRPr lang="en-US" sz="2400" b="1" dirty="0"/>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16</a:t>
            </a:fld>
            <a:endParaRPr lang="en-US" sz="1800" b="1">
              <a:solidFill>
                <a:schemeClr val="tx1"/>
              </a:solidFill>
            </a:endParaRPr>
          </a:p>
        </p:txBody>
      </p:sp>
      <p:sp>
        <p:nvSpPr>
          <p:cNvPr id="7" name="Rectangle 2"/>
          <p:cNvSpPr>
            <a:spLocks noChangeArrowheads="1"/>
          </p:cNvSpPr>
          <p:nvPr/>
        </p:nvSpPr>
        <p:spPr bwMode="auto">
          <a:xfrm>
            <a:off x="527604" y="1029902"/>
            <a:ext cx="3206806" cy="3527013"/>
          </a:xfrm>
          <a:prstGeom prst="rect">
            <a:avLst/>
          </a:prstGeom>
          <a:extLst/>
        </p:spPr>
        <p:txBody>
          <a:bodyPr anchor="b"/>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r>
              <a:rPr lang="en-US" sz="2000" dirty="0">
                <a:latin typeface="Arial" panose="020B0604020202020204" pitchFamily="34" charset="0"/>
                <a:cs typeface="Arial" panose="020B0604020202020204" pitchFamily="34" charset="0"/>
              </a:rPr>
              <a:t>Vehicle Simulator includes a built in scenery and vehicle design, making it much simpler for users to create and share content than ever before. Like Boat and </a:t>
            </a:r>
            <a:r>
              <a:rPr lang="en-US" sz="2000" dirty="0" smtClean="0">
                <a:latin typeface="Arial" panose="020B0604020202020204" pitchFamily="34" charset="0"/>
                <a:cs typeface="Arial" panose="020B0604020202020204" pitchFamily="34" charset="0"/>
              </a:rPr>
              <a:t>cars</a:t>
            </a:r>
            <a:r>
              <a:rPr lang="en-US" sz="2000" dirty="0">
                <a:latin typeface="Arial" panose="020B0604020202020204" pitchFamily="34" charset="0"/>
                <a:cs typeface="Arial" panose="020B0604020202020204" pitchFamily="34" charset="0"/>
              </a:rPr>
              <a:t>, trucks etc. This kind of simulation save peoples from accidents when they’re learning how to drive.</a:t>
            </a:r>
            <a:endParaRPr lang="en-US" altLang="ko-KR"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52514" t="50000" r="7281" b="13183"/>
          <a:stretch/>
        </p:blipFill>
        <p:spPr>
          <a:xfrm>
            <a:off x="3734410" y="1029903"/>
            <a:ext cx="2695175" cy="1847257"/>
          </a:xfrm>
          <a:prstGeom prst="rect">
            <a:avLst/>
          </a:prstGeom>
        </p:spPr>
      </p:pic>
      <mc:AlternateContent xmlns:mc="http://schemas.openxmlformats.org/markup-compatibility/2006" xmlns:p14="http://schemas.microsoft.com/office/powerpoint/2010/main" xmlns:iact="http://schemas.microsoft.com/office/powerpoint/2014/inkAction">
        <mc:Choice Requires="p14 iact">
          <p:contentPart p14:bwMode="auto" r:id="rId4">
            <p14:nvContentPartPr>
              <p14:cNvPr id="5" name="Ink 4"/>
              <p14:cNvContentPartPr/>
              <p14:nvPr>
                <p:extLst>
                  <p:ext uri="{42D2F446-02D8-4167-A562-619A0277C38B}">
                    <p15:isNarration xmlns:p15="http://schemas.microsoft.com/office/powerpoint/2012/main" val="1"/>
                  </p:ext>
                </p:extLst>
              </p14:nvPr>
            </p14:nvContentPartPr>
            <p14:xfrm>
              <a:off x="2761200" y="762480"/>
              <a:ext cx="3095640" cy="87840"/>
            </p14:xfrm>
          </p:contentPart>
        </mc:Choice>
        <mc:Fallback xmlns="">
          <p:pic>
            <p:nvPicPr>
              <p:cNvPr id="5" name="Ink 4"/>
              <p:cNvPicPr>
                <a:picLocks noGrp="1" noRot="1" noChangeAspect="1" noMove="1" noResize="1" noEditPoints="1" noAdjustHandles="1" noChangeArrowheads="1" noChangeShapeType="1"/>
              </p:cNvPicPr>
              <p:nvPr/>
            </p:nvPicPr>
            <p:blipFill>
              <a:blip r:embed="rId7"/>
              <a:stretch>
                <a:fillRect/>
              </a:stretch>
            </p:blipFill>
            <p:spPr>
              <a:xfrm>
                <a:off x="2754000" y="757440"/>
                <a:ext cx="3107520" cy="101520"/>
              </a:xfrm>
              <a:prstGeom prst="rect">
                <a:avLst/>
              </a:prstGeom>
            </p:spPr>
          </p:pic>
        </mc:Fallback>
      </mc:AlternateContent>
    </p:spTree>
    <p:extLst>
      <p:ext uri="{BB962C8B-B14F-4D97-AF65-F5344CB8AC3E}">
        <p14:creationId xmlns:p14="http://schemas.microsoft.com/office/powerpoint/2010/main" val="680798748"/>
      </p:ext>
    </p:extLst>
  </p:cSld>
  <p:clrMapOvr>
    <a:masterClrMapping/>
  </p:clrMapOvr>
  <mc:AlternateContent xmlns:mc="http://schemas.openxmlformats.org/markup-compatibility/2006" xmlns:p14="http://schemas.microsoft.com/office/powerpoint/2010/main">
    <mc:Choice Requires="p14">
      <p:transition spd="slow" p14:dur="1600" advTm="15784">
        <p14:prism isContent="1" isInverted="1"/>
      </p:transition>
    </mc:Choice>
    <mc:Fallback xmlns="">
      <p:transition spd="slow" advTm="157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md type="call" cmd="playFrom(0.0)">
                                      <p:cBhvr>
                                        <p:cTn id="7"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886560" cy="429483"/>
          </a:xfrm>
        </p:spPr>
        <p:txBody>
          <a:bodyPr>
            <a:noAutofit/>
          </a:bodyPr>
          <a:lstStyle/>
          <a:p>
            <a:r>
              <a:rPr lang="en-US" sz="2800" b="1" dirty="0"/>
              <a:t>Applications : </a:t>
            </a:r>
            <a:r>
              <a:rPr lang="en-US" sz="2400" b="1" dirty="0">
                <a:latin typeface="Arial" panose="020B0604020202020204" pitchFamily="34" charset="0"/>
                <a:cs typeface="Arial" panose="020B0604020202020204" pitchFamily="34" charset="0"/>
              </a:rPr>
              <a:t>Science Class</a:t>
            </a:r>
            <a:r>
              <a:rPr lang="en-US" sz="2400" dirty="0" smtClean="0"/>
              <a:t> </a:t>
            </a:r>
            <a:r>
              <a:rPr lang="en-US" sz="2400" b="1" dirty="0" smtClean="0"/>
              <a:t> </a:t>
            </a:r>
            <a:endParaRPr lang="en-US" sz="2400" b="1" dirty="0"/>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17</a:t>
            </a:fld>
            <a:endParaRPr lang="en-US" sz="1800" b="1">
              <a:solidFill>
                <a:schemeClr val="tx1"/>
              </a:solidFill>
            </a:endParaRPr>
          </a:p>
        </p:txBody>
      </p:sp>
      <p:sp>
        <p:nvSpPr>
          <p:cNvPr id="7" name="Rectangle 2"/>
          <p:cNvSpPr>
            <a:spLocks noChangeArrowheads="1"/>
          </p:cNvSpPr>
          <p:nvPr/>
        </p:nvSpPr>
        <p:spPr bwMode="auto">
          <a:xfrm>
            <a:off x="527604" y="1029903"/>
            <a:ext cx="5802791" cy="3068898"/>
          </a:xfrm>
          <a:prstGeom prst="rect">
            <a:avLst/>
          </a:prstGeom>
          <a:extLst/>
        </p:spPr>
        <p:txBody>
          <a:bodyPr anchor="b"/>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r>
              <a:rPr lang="en-US" sz="2000" dirty="0" smtClean="0">
                <a:latin typeface="Arial" panose="020B0604020202020204" pitchFamily="34" charset="0"/>
                <a:cs typeface="Arial" panose="020B0604020202020204" pitchFamily="34" charset="0"/>
              </a:rPr>
              <a:t>Computer </a:t>
            </a:r>
            <a:r>
              <a:rPr lang="en-US" sz="2000" dirty="0">
                <a:latin typeface="Arial" panose="020B0604020202020204" pitchFamily="34" charset="0"/>
                <a:cs typeface="Arial" panose="020B0604020202020204" pitchFamily="34" charset="0"/>
              </a:rPr>
              <a:t>based simulations offer a fun and effective way to enable students to learn by </a:t>
            </a:r>
            <a:r>
              <a:rPr lang="en-US" sz="2000" dirty="0" smtClean="0">
                <a:latin typeface="Arial" panose="020B0604020202020204" pitchFamily="34" charset="0"/>
                <a:cs typeface="Arial" panose="020B0604020202020204" pitchFamily="34" charset="0"/>
              </a:rPr>
              <a:t>doing. </a:t>
            </a:r>
            <a:r>
              <a:rPr lang="en-US" sz="2000" dirty="0">
                <a:latin typeface="Arial" panose="020B0604020202020204" pitchFamily="34" charset="0"/>
                <a:cs typeface="Arial" panose="020B0604020202020204" pitchFamily="34" charset="0"/>
              </a:rPr>
              <a:t>Simulations can be a valuable tool in the science classroom. Computer simulations help visual learners understand problems that they would not thoroughly understand simply through reading about them or solving word problems. The sophistication and variety of computer simulations in the field of science is increasing rapidly.</a:t>
            </a:r>
            <a:endParaRPr lang="en-US" altLang="ko-K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9341725"/>
      </p:ext>
    </p:extLst>
  </p:cSld>
  <p:clrMapOvr>
    <a:masterClrMapping/>
  </p:clrMapOvr>
  <mc:AlternateContent xmlns:mc="http://schemas.openxmlformats.org/markup-compatibility/2006" xmlns:p14="http://schemas.microsoft.com/office/powerpoint/2010/main">
    <mc:Choice Requires="p14">
      <p:transition spd="slow" p14:dur="1600" advTm="36519">
        <p14:prism isContent="1" isInverted="1"/>
      </p:transition>
    </mc:Choice>
    <mc:Fallback xmlns="">
      <p:transition spd="slow" advTm="36519">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5191970" cy="429483"/>
          </a:xfrm>
        </p:spPr>
        <p:txBody>
          <a:bodyPr>
            <a:noAutofit/>
          </a:bodyPr>
          <a:lstStyle/>
          <a:p>
            <a:r>
              <a:rPr lang="en-US" sz="2800" b="1" dirty="0"/>
              <a:t>Applications : </a:t>
            </a:r>
            <a:r>
              <a:rPr lang="en-US" sz="2400" b="1" dirty="0"/>
              <a:t>Simulation in Mapping </a:t>
            </a:r>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18</a:t>
            </a:fld>
            <a:endParaRPr lang="en-US" sz="1800" b="1">
              <a:solidFill>
                <a:schemeClr val="tx1"/>
              </a:solidFill>
            </a:endParaRPr>
          </a:p>
        </p:txBody>
      </p:sp>
      <p:sp>
        <p:nvSpPr>
          <p:cNvPr id="7" name="Rectangle 2"/>
          <p:cNvSpPr>
            <a:spLocks noChangeArrowheads="1"/>
          </p:cNvSpPr>
          <p:nvPr/>
        </p:nvSpPr>
        <p:spPr bwMode="auto">
          <a:xfrm>
            <a:off x="527605" y="1029903"/>
            <a:ext cx="5650086" cy="1694552"/>
          </a:xfrm>
          <a:prstGeom prst="rect">
            <a:avLst/>
          </a:prstGeom>
          <a:extLst/>
        </p:spPr>
        <p:txBody>
          <a:bodyPr anchor="b"/>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r>
              <a:rPr lang="en-US" sz="2000" dirty="0" smtClean="0"/>
              <a:t>Simulation </a:t>
            </a:r>
            <a:r>
              <a:rPr lang="en-US" sz="2000" dirty="0"/>
              <a:t>in Mapping is increasing Rapidly , Engineer can learn how to build Buildings, Bridges, Slopes etc. Before Building actual things they simulate it in computer and computer equipped labs</a:t>
            </a:r>
            <a:endParaRPr lang="en-US" altLang="ko-K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5363815"/>
      </p:ext>
    </p:extLst>
  </p:cSld>
  <p:clrMapOvr>
    <a:masterClrMapping/>
  </p:clrMapOvr>
  <mc:AlternateContent xmlns:mc="http://schemas.openxmlformats.org/markup-compatibility/2006" xmlns:p14="http://schemas.microsoft.com/office/powerpoint/2010/main">
    <mc:Choice Requires="p14">
      <p:transition spd="slow" p14:dur="1600" advTm="32311">
        <p14:prism isContent="1" isInverted="1"/>
      </p:transition>
    </mc:Choice>
    <mc:Fallback xmlns="">
      <p:transition spd="slow" advTm="32311">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09" y="281175"/>
            <a:ext cx="5039265" cy="610820"/>
          </a:xfrm>
        </p:spPr>
        <p:txBody>
          <a:bodyPr>
            <a:noAutofit/>
          </a:bodyPr>
          <a:lstStyle/>
          <a:p>
            <a:r>
              <a:rPr lang="en-US" altLang="en-US" sz="2400" b="1" dirty="0"/>
              <a:t>Advantages of Computer Simulation</a:t>
            </a:r>
            <a:endParaRPr lang="en-US" sz="2400" b="1" dirty="0"/>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19</a:t>
            </a:fld>
            <a:endParaRPr lang="en-US" sz="1800" b="1">
              <a:solidFill>
                <a:schemeClr val="tx1"/>
              </a:solidFill>
            </a:endParaRPr>
          </a:p>
        </p:txBody>
      </p:sp>
      <p:sp>
        <p:nvSpPr>
          <p:cNvPr id="8" name="Rectangle 3"/>
          <p:cNvSpPr>
            <a:spLocks noChangeArrowheads="1"/>
          </p:cNvSpPr>
          <p:nvPr/>
        </p:nvSpPr>
        <p:spPr bwMode="auto">
          <a:xfrm>
            <a:off x="374901" y="984501"/>
            <a:ext cx="6108199" cy="3877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lnSpcReduction="10000"/>
          </a:bodyPr>
          <a:lstStyle/>
          <a:p>
            <a:pPr marL="342900" marR="0" lvl="0" indent="-342900" algn="l" defTabSz="904875" rtl="0" eaLnBrk="0" fontAlgn="base" latinLnBrk="0" hangingPunct="0">
              <a:lnSpc>
                <a:spcPct val="100000"/>
              </a:lnSpc>
              <a:spcBef>
                <a:spcPts val="600"/>
              </a:spcBef>
              <a:spcAft>
                <a:spcPts val="600"/>
              </a:spcAft>
              <a:buClrTx/>
              <a:buSzTx/>
              <a:buFont typeface="Wingdings" panose="05000000000000000000" pitchFamily="2" charset="2"/>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To test a system without having to create the system for real (Building real-life systems can be expensive, and take a long time)</a:t>
            </a:r>
          </a:p>
          <a:p>
            <a:pPr marL="342900" marR="0" lvl="0" indent="-342900" algn="l" defTabSz="904875" rtl="0" eaLnBrk="0" fontAlgn="base" latinLnBrk="0" hangingPunct="0">
              <a:lnSpc>
                <a:spcPct val="100000"/>
              </a:lnSpc>
              <a:spcBef>
                <a:spcPts val="600"/>
              </a:spcBef>
              <a:spcAft>
                <a:spcPts val="600"/>
              </a:spcAft>
              <a:buClrTx/>
              <a:buSzTx/>
              <a:buFont typeface="Wingdings" panose="05000000000000000000" pitchFamily="2" charset="2"/>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To predict what might happen to a system in the future (An accurate model allows us to go forward in virtual time to see what the system will be doing in the future)</a:t>
            </a:r>
          </a:p>
          <a:p>
            <a:pPr marL="342900" marR="0" lvl="0" indent="-342900" algn="l" defTabSz="904875" rtl="0" eaLnBrk="0" fontAlgn="base" latinLnBrk="0" hangingPunct="0">
              <a:lnSpc>
                <a:spcPct val="100000"/>
              </a:lnSpc>
              <a:spcBef>
                <a:spcPts val="600"/>
              </a:spcBef>
              <a:spcAft>
                <a:spcPts val="600"/>
              </a:spcAft>
              <a:buClrTx/>
              <a:buSzTx/>
              <a:buFont typeface="Wingdings" panose="05000000000000000000" pitchFamily="2" charset="2"/>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To train people to use a system without putting them at risk (Learning to fly an airplane is very difficult and mistake will be made. In a real plane mistakes could be fatal!)</a:t>
            </a:r>
          </a:p>
          <a:p>
            <a:pPr marL="342900" marR="0" lvl="0" indent="-342900" algn="l" defTabSz="904875" rtl="0" eaLnBrk="0" fontAlgn="base" latinLnBrk="0" hangingPunct="0">
              <a:lnSpc>
                <a:spcPct val="100000"/>
              </a:lnSpc>
              <a:spcBef>
                <a:spcPts val="600"/>
              </a:spcBef>
              <a:spcAft>
                <a:spcPts val="600"/>
              </a:spcAft>
              <a:buClrTx/>
              <a:buSzTx/>
              <a:buFont typeface="Wingdings" panose="05000000000000000000" pitchFamily="2" charset="2"/>
              <a:buChar char="§"/>
              <a:tabLst/>
            </a:pPr>
            <a:r>
              <a:rPr kumimoji="0" lang="en-US" altLang="en-US" b="0" i="0" u="none" strike="noStrike" cap="none" normalizeH="0" baseline="0" dirty="0" smtClean="0">
                <a:ln>
                  <a:noFill/>
                </a:ln>
                <a:solidFill>
                  <a:schemeClr val="tx1"/>
                </a:solidFill>
                <a:effectLst/>
                <a:latin typeface="Arial" panose="020B0604020202020204" pitchFamily="34" charset="0"/>
              </a:rPr>
              <a:t>To investigate a system in great detail (A model of a system can be zoomed in/out or rotated. Time can be stopped, rewound, etc.) </a:t>
            </a:r>
          </a:p>
        </p:txBody>
      </p:sp>
    </p:spTree>
    <p:extLst>
      <p:ext uri="{BB962C8B-B14F-4D97-AF65-F5344CB8AC3E}">
        <p14:creationId xmlns:p14="http://schemas.microsoft.com/office/powerpoint/2010/main" val="3878175053"/>
      </p:ext>
    </p:extLst>
  </p:cSld>
  <p:clrMapOvr>
    <a:masterClrMapping/>
  </p:clrMapOvr>
  <mc:AlternateContent xmlns:mc="http://schemas.openxmlformats.org/markup-compatibility/2006" xmlns:p14="http://schemas.microsoft.com/office/powerpoint/2010/main">
    <mc:Choice Requires="p14">
      <p:transition spd="slow" p14:dur="1600" advTm="108687">
        <p14:prism isContent="1" isInverted="1"/>
      </p:transition>
    </mc:Choice>
    <mc:Fallback xmlns="">
      <p:transition spd="slow" advTm="108687">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smtClean="0"/>
              <a:t>Course Overview</a:t>
            </a:r>
            <a:endParaRPr lang="en-US" sz="2800" b="1" dirty="0"/>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7605" y="1044700"/>
            <a:ext cx="5955495" cy="3693319"/>
          </a:xfrm>
          <a:prstGeom prst="rect">
            <a:avLst/>
          </a:prstGeom>
          <a:noFill/>
          <a:ln>
            <a:noFill/>
            <a:prstDash val="sysDot"/>
          </a:ln>
        </p:spPr>
        <p:txBody>
          <a:bodyPr wrap="square" rtlCol="0">
            <a:spAutoFit/>
          </a:bodyPr>
          <a:lstStyle/>
          <a:p>
            <a:r>
              <a:rPr lang="en-US" dirty="0">
                <a:latin typeface="Arial" panose="020B0604020202020204" pitchFamily="34" charset="0"/>
                <a:cs typeface="Arial" panose="020B0604020202020204" pitchFamily="34" charset="0"/>
              </a:rPr>
              <a:t>This course is designed for graduate students in any  of the  following degrees: </a:t>
            </a:r>
          </a:p>
          <a:p>
            <a:pPr marL="911225" indent="-285750">
              <a:buFont typeface="Arial" panose="020B0604020202020204" pitchFamily="34" charset="0"/>
              <a:buChar char="•"/>
            </a:pPr>
            <a:r>
              <a:rPr lang="en-US" dirty="0">
                <a:latin typeface="Arial" panose="020B0604020202020204" pitchFamily="34" charset="0"/>
                <a:cs typeface="Arial" panose="020B0604020202020204" pitchFamily="34" charset="0"/>
              </a:rPr>
              <a:t>Computer Science</a:t>
            </a:r>
          </a:p>
          <a:p>
            <a:pPr marL="911225" indent="-285750">
              <a:buFont typeface="Arial" panose="020B0604020202020204" pitchFamily="34" charset="0"/>
              <a:buChar char="•"/>
            </a:pPr>
            <a:r>
              <a:rPr lang="en-US" dirty="0">
                <a:latin typeface="Arial" panose="020B0604020202020204" pitchFamily="34" charset="0"/>
                <a:cs typeface="Arial" panose="020B0604020202020204" pitchFamily="34" charset="0"/>
              </a:rPr>
              <a:t>Telecommunication  Engineering</a:t>
            </a:r>
          </a:p>
          <a:p>
            <a:pPr marL="911225" indent="-285750">
              <a:buFont typeface="Arial" panose="020B0604020202020204" pitchFamily="34" charset="0"/>
              <a:buChar char="•"/>
            </a:pPr>
            <a:r>
              <a:rPr lang="en-US" dirty="0">
                <a:latin typeface="Arial" panose="020B0604020202020204" pitchFamily="34" charset="0"/>
                <a:cs typeface="Arial" panose="020B0604020202020204" pitchFamily="34" charset="0"/>
              </a:rPr>
              <a:t>Business Management</a:t>
            </a:r>
          </a:p>
          <a:p>
            <a:pPr marL="911225" indent="-285750">
              <a:buFont typeface="Arial" panose="020B0604020202020204" pitchFamily="34" charset="0"/>
              <a:buChar char="•"/>
            </a:pPr>
            <a:r>
              <a:rPr lang="en-US" dirty="0">
                <a:latin typeface="Arial" panose="020B0604020202020204" pitchFamily="34" charset="0"/>
                <a:cs typeface="Arial" panose="020B0604020202020204" pitchFamily="34" charset="0"/>
              </a:rPr>
              <a:t>Industrial Engineering</a:t>
            </a:r>
          </a:p>
          <a:p>
            <a:pPr marL="911225" indent="-285750">
              <a:buFont typeface="Arial" panose="020B0604020202020204" pitchFamily="34" charset="0"/>
              <a:buChar char="•"/>
            </a:pPr>
            <a:r>
              <a:rPr lang="en-US" dirty="0">
                <a:latin typeface="Arial" panose="020B0604020202020204" pitchFamily="34" charset="0"/>
                <a:cs typeface="Arial" panose="020B0604020202020204" pitchFamily="34" charset="0"/>
              </a:rPr>
              <a:t>Economics</a:t>
            </a:r>
          </a:p>
          <a:p>
            <a:pPr marL="911225" indent="-285750">
              <a:buFont typeface="Arial" panose="020B0604020202020204" pitchFamily="34" charset="0"/>
              <a:buChar char="•"/>
            </a:pPr>
            <a:r>
              <a:rPr lang="en-US" dirty="0">
                <a:latin typeface="Arial" panose="020B0604020202020204" pitchFamily="34" charset="0"/>
                <a:cs typeface="Arial" panose="020B0604020202020204" pitchFamily="34" charset="0"/>
              </a:rPr>
              <a:t>Mathematics</a:t>
            </a:r>
          </a:p>
          <a:p>
            <a:pPr marL="911225" indent="-285750">
              <a:buFont typeface="Arial" panose="020B0604020202020204" pitchFamily="34" charset="0"/>
              <a:buChar char="•"/>
            </a:pPr>
            <a:r>
              <a:rPr lang="en-US" dirty="0">
                <a:latin typeface="Arial" panose="020B0604020202020204" pitchFamily="34" charset="0"/>
                <a:cs typeface="Arial" panose="020B0604020202020204" pitchFamily="34" charset="0"/>
              </a:rPr>
              <a:t>Physics. </a:t>
            </a:r>
          </a:p>
          <a:p>
            <a:pPr>
              <a:buFont typeface="Wingdings" panose="05000000000000000000" pitchFamily="2" charset="2"/>
              <a:buChar char="Ø"/>
            </a:pPr>
            <a:r>
              <a:rPr lang="en-US" dirty="0">
                <a:solidFill>
                  <a:srgbClr val="FF0000"/>
                </a:solidFill>
                <a:latin typeface="Arial" panose="020B0604020202020204" pitchFamily="34" charset="0"/>
                <a:cs typeface="Arial" panose="020B0604020202020204" pitchFamily="34" charset="0"/>
              </a:rPr>
              <a:t>Background course is required: </a:t>
            </a:r>
          </a:p>
          <a:p>
            <a:pPr marL="682625" indent="-285750">
              <a:buFont typeface="Wingdings" panose="05000000000000000000" pitchFamily="2" charset="2"/>
              <a:buChar char="§"/>
            </a:pPr>
            <a:r>
              <a:rPr lang="en-US" dirty="0">
                <a:latin typeface="Arial" panose="020B0604020202020204" pitchFamily="34" charset="0"/>
                <a:cs typeface="Arial" panose="020B0604020202020204" pitchFamily="34" charset="0"/>
              </a:rPr>
              <a:t>mathematical</a:t>
            </a:r>
          </a:p>
          <a:p>
            <a:pPr marL="682625" indent="-285750">
              <a:buFont typeface="Wingdings" panose="05000000000000000000" pitchFamily="2" charset="2"/>
              <a:buChar char="§"/>
            </a:pPr>
            <a:r>
              <a:rPr lang="en-US" dirty="0">
                <a:latin typeface="Arial" panose="020B0604020202020204" pitchFamily="34" charset="0"/>
                <a:cs typeface="Arial" panose="020B0604020202020204" pitchFamily="34" charset="0"/>
              </a:rPr>
              <a:t>probability and statistics</a:t>
            </a:r>
          </a:p>
          <a:p>
            <a:pPr marL="682625" indent="-285750">
              <a:buFont typeface="Wingdings" panose="05000000000000000000" pitchFamily="2" charset="2"/>
              <a:buChar char="§"/>
            </a:pPr>
            <a:r>
              <a:rPr lang="en-US" dirty="0">
                <a:latin typeface="Arial" panose="020B0604020202020204" pitchFamily="34" charset="0"/>
                <a:cs typeface="Arial" panose="020B0604020202020204" pitchFamily="34" charset="0"/>
              </a:rPr>
              <a:t>some programming skills  (e.g.:  Java or C++)</a:t>
            </a:r>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2</a:t>
            </a:fld>
            <a:endParaRPr lang="en-US" sz="1800" b="1">
              <a:solidFill>
                <a:schemeClr val="tx1"/>
              </a:solidFill>
            </a:endParaRPr>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xmlns:p14="http://schemas.microsoft.com/office/powerpoint/2010/main">
    <mc:Choice Requires="p14">
      <p:transition spd="slow" p14:dur="1600" advTm="102998">
        <p14:prism isContent="1" isInverted="1"/>
      </p:transition>
    </mc:Choice>
    <mc:Fallback xmlns="">
      <p:transition spd="slow" advTm="102998">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09" y="281175"/>
            <a:ext cx="5344676" cy="610820"/>
          </a:xfrm>
        </p:spPr>
        <p:txBody>
          <a:bodyPr>
            <a:noAutofit/>
          </a:bodyPr>
          <a:lstStyle/>
          <a:p>
            <a:r>
              <a:rPr lang="en-US" altLang="en-US" sz="2400" b="1" dirty="0" smtClean="0"/>
              <a:t>Disadvantages </a:t>
            </a:r>
            <a:r>
              <a:rPr lang="en-US" altLang="en-US" sz="2400" b="1" dirty="0"/>
              <a:t>of Computer Simulation</a:t>
            </a:r>
            <a:endParaRPr lang="en-US" sz="2400" b="1" dirty="0"/>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20</a:t>
            </a:fld>
            <a:endParaRPr lang="en-US" sz="1800" b="1">
              <a:solidFill>
                <a:schemeClr val="tx1"/>
              </a:solidFill>
            </a:endParaRPr>
          </a:p>
        </p:txBody>
      </p:sp>
      <p:sp>
        <p:nvSpPr>
          <p:cNvPr id="8" name="Rectangle 3"/>
          <p:cNvSpPr>
            <a:spLocks noChangeArrowheads="1"/>
          </p:cNvSpPr>
          <p:nvPr/>
        </p:nvSpPr>
        <p:spPr bwMode="auto">
          <a:xfrm>
            <a:off x="539500" y="984503"/>
            <a:ext cx="5943600" cy="341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marL="342900" indent="-342900" defTabSz="808038" eaLnBrk="0" fontAlgn="base" hangingPunct="0">
              <a:spcBef>
                <a:spcPct val="0"/>
              </a:spcBef>
              <a:spcAft>
                <a:spcPct val="0"/>
              </a:spcAft>
              <a:buFont typeface="Wingdings" panose="05000000000000000000" pitchFamily="2" charset="2"/>
              <a:buChar char="§"/>
            </a:pPr>
            <a:r>
              <a:rPr lang="en-US" sz="2100" dirty="0" smtClean="0">
                <a:latin typeface="Arial" panose="020B0604020202020204" pitchFamily="34" charset="0"/>
              </a:rPr>
              <a:t>Model </a:t>
            </a:r>
            <a:r>
              <a:rPr lang="en-US" sz="2100" dirty="0">
                <a:latin typeface="Arial" panose="020B0604020202020204" pitchFamily="34" charset="0"/>
              </a:rPr>
              <a:t>building requires special training.</a:t>
            </a:r>
          </a:p>
          <a:p>
            <a:pPr marL="342900" indent="-342900" defTabSz="808038" eaLnBrk="0" fontAlgn="base" hangingPunct="0">
              <a:spcBef>
                <a:spcPct val="0"/>
              </a:spcBef>
              <a:spcAft>
                <a:spcPct val="0"/>
              </a:spcAft>
              <a:buFont typeface="Wingdings" panose="05000000000000000000" pitchFamily="2" charset="2"/>
              <a:buChar char="§"/>
            </a:pPr>
            <a:r>
              <a:rPr lang="en-US" sz="2100" dirty="0" smtClean="0">
                <a:latin typeface="Arial" panose="020B0604020202020204" pitchFamily="34" charset="0"/>
              </a:rPr>
              <a:t>Simulation </a:t>
            </a:r>
            <a:r>
              <a:rPr lang="en-US" sz="2100" dirty="0">
                <a:latin typeface="Arial" panose="020B0604020202020204" pitchFamily="34" charset="0"/>
              </a:rPr>
              <a:t>results may be difficult to interpret.</a:t>
            </a:r>
          </a:p>
          <a:p>
            <a:pPr marL="342900" indent="-342900" defTabSz="808038" eaLnBrk="0" fontAlgn="base" hangingPunct="0">
              <a:spcBef>
                <a:spcPct val="0"/>
              </a:spcBef>
              <a:spcAft>
                <a:spcPct val="0"/>
              </a:spcAft>
              <a:buFont typeface="Wingdings" panose="05000000000000000000" pitchFamily="2" charset="2"/>
              <a:buChar char="§"/>
            </a:pPr>
            <a:r>
              <a:rPr lang="en-US" sz="2100" dirty="0" smtClean="0">
                <a:latin typeface="Arial" panose="020B0604020202020204" pitchFamily="34" charset="0"/>
              </a:rPr>
              <a:t>Simulation </a:t>
            </a:r>
            <a:r>
              <a:rPr lang="en-US" sz="2100" dirty="0">
                <a:latin typeface="Arial" panose="020B0604020202020204" pitchFamily="34" charset="0"/>
              </a:rPr>
              <a:t>modeling and analysis can be </a:t>
            </a:r>
            <a:r>
              <a:rPr lang="en-US" sz="2100" dirty="0" smtClean="0">
                <a:latin typeface="Arial" panose="020B0604020202020204" pitchFamily="34" charset="0"/>
              </a:rPr>
              <a:t>time consuming </a:t>
            </a:r>
            <a:r>
              <a:rPr lang="en-US" sz="2100" dirty="0">
                <a:latin typeface="Arial" panose="020B0604020202020204" pitchFamily="34" charset="0"/>
              </a:rPr>
              <a:t>and expensive.</a:t>
            </a:r>
          </a:p>
          <a:p>
            <a:pPr marL="342900" indent="-342900" defTabSz="808038" eaLnBrk="0" fontAlgn="base" hangingPunct="0">
              <a:spcBef>
                <a:spcPct val="0"/>
              </a:spcBef>
              <a:spcAft>
                <a:spcPct val="0"/>
              </a:spcAft>
              <a:buFont typeface="Wingdings" panose="05000000000000000000" pitchFamily="2" charset="2"/>
              <a:buChar char="§"/>
            </a:pPr>
            <a:r>
              <a:rPr lang="en-US" sz="2100" dirty="0" smtClean="0">
                <a:latin typeface="Arial" panose="020B0604020202020204" pitchFamily="34" charset="0"/>
              </a:rPr>
              <a:t>Simulation </a:t>
            </a:r>
            <a:r>
              <a:rPr lang="en-US" sz="2100" dirty="0">
                <a:latin typeface="Arial" panose="020B0604020202020204" pitchFamily="34" charset="0"/>
              </a:rPr>
              <a:t>is used in some cases when an </a:t>
            </a:r>
            <a:r>
              <a:rPr lang="en-US" sz="2100" dirty="0" smtClean="0">
                <a:latin typeface="Arial" panose="020B0604020202020204" pitchFamily="34" charset="0"/>
              </a:rPr>
              <a:t>analytical solution </a:t>
            </a:r>
            <a:r>
              <a:rPr lang="en-US" sz="2100" dirty="0">
                <a:latin typeface="Arial" panose="020B0604020202020204" pitchFamily="34" charset="0"/>
              </a:rPr>
              <a:t>is possible, or even preferable. This </a:t>
            </a:r>
            <a:r>
              <a:rPr lang="en-US" sz="2100" dirty="0" smtClean="0">
                <a:latin typeface="Arial" panose="020B0604020202020204" pitchFamily="34" charset="0"/>
              </a:rPr>
              <a:t>might be </a:t>
            </a:r>
            <a:r>
              <a:rPr lang="en-US" sz="2100" dirty="0">
                <a:latin typeface="Arial" panose="020B0604020202020204" pitchFamily="34" charset="0"/>
              </a:rPr>
              <a:t>particularly true in the simulation of some </a:t>
            </a:r>
            <a:r>
              <a:rPr lang="en-US" sz="2100" dirty="0" smtClean="0">
                <a:latin typeface="Arial" panose="020B0604020202020204" pitchFamily="34" charset="0"/>
              </a:rPr>
              <a:t>waiting lines </a:t>
            </a:r>
            <a:r>
              <a:rPr lang="en-US" sz="2100" dirty="0">
                <a:latin typeface="Arial" panose="020B0604020202020204" pitchFamily="34" charset="0"/>
              </a:rPr>
              <a:t>where closed-form </a:t>
            </a:r>
            <a:r>
              <a:rPr lang="en-US" sz="2100" dirty="0" smtClean="0">
                <a:latin typeface="Arial" panose="020B0604020202020204" pitchFamily="34" charset="0"/>
              </a:rPr>
              <a:t>queuing </a:t>
            </a:r>
            <a:r>
              <a:rPr lang="en-US" sz="2100" dirty="0">
                <a:latin typeface="Arial" panose="020B0604020202020204" pitchFamily="34" charset="0"/>
              </a:rPr>
              <a:t>models </a:t>
            </a:r>
            <a:r>
              <a:rPr lang="en-US" sz="2100" dirty="0" smtClean="0">
                <a:latin typeface="Arial" panose="020B0604020202020204" pitchFamily="34" charset="0"/>
              </a:rPr>
              <a:t>are available</a:t>
            </a:r>
            <a:r>
              <a:rPr lang="en-US" sz="2100" dirty="0">
                <a:latin typeface="Arial" panose="020B0604020202020204" pitchFamily="34" charset="0"/>
              </a:rPr>
              <a:t>.</a:t>
            </a:r>
            <a:endParaRPr lang="en-US" altLang="en-US" sz="2100" dirty="0">
              <a:latin typeface="Arial" panose="020B0604020202020204" pitchFamily="34" charset="0"/>
            </a:endParaRPr>
          </a:p>
        </p:txBody>
      </p:sp>
    </p:spTree>
    <p:extLst>
      <p:ext uri="{BB962C8B-B14F-4D97-AF65-F5344CB8AC3E}">
        <p14:creationId xmlns:p14="http://schemas.microsoft.com/office/powerpoint/2010/main" val="2389648334"/>
      </p:ext>
    </p:extLst>
  </p:cSld>
  <p:clrMapOvr>
    <a:masterClrMapping/>
  </p:clrMapOvr>
  <mc:AlternateContent xmlns:mc="http://schemas.openxmlformats.org/markup-compatibility/2006" xmlns:p14="http://schemas.microsoft.com/office/powerpoint/2010/main">
    <mc:Choice Requires="p14">
      <p:transition spd="slow" p14:dur="1600" advTm="123344">
        <p14:prism isContent="1" isInverted="1"/>
      </p:transition>
    </mc:Choice>
    <mc:Fallback xmlns="">
      <p:transition spd="slow" advTm="123344">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4-Point Star 1"/>
          <p:cNvSpPr/>
          <p:nvPr/>
        </p:nvSpPr>
        <p:spPr>
          <a:xfrm>
            <a:off x="985720" y="1960930"/>
            <a:ext cx="5039264" cy="183246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dirty="0" smtClean="0">
                <a:ln w="0"/>
                <a:solidFill>
                  <a:schemeClr val="tx1"/>
                </a:solidFill>
                <a:effectLst>
                  <a:outerShdw blurRad="38100" dist="19050" dir="2700000" algn="tl" rotWithShape="0">
                    <a:schemeClr val="dk1">
                      <a:alpha val="40000"/>
                    </a:schemeClr>
                  </a:outerShdw>
                </a:effectLst>
              </a:rPr>
              <a:t>The End of Lecture 0</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9100692"/>
      </p:ext>
    </p:extLst>
  </p:cSld>
  <p:clrMapOvr>
    <a:masterClrMapping/>
  </p:clrMapOvr>
  <mc:AlternateContent xmlns:mc="http://schemas.openxmlformats.org/markup-compatibility/2006" xmlns:p14="http://schemas.microsoft.com/office/powerpoint/2010/main">
    <mc:Choice Requires="p14">
      <p:transition spd="slow" p14:dur="1600" advTm="21284">
        <p14:prism isContent="1" isInverted="1"/>
      </p:transition>
    </mc:Choice>
    <mc:Fallback xmlns="">
      <p:transition spd="slow" advTm="21284">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smtClean="0"/>
              <a:t>The Main Goals</a:t>
            </a:r>
            <a:endParaRPr lang="en-US" sz="2800" b="1" dirty="0"/>
          </a:p>
        </p:txBody>
      </p:sp>
      <p:sp>
        <p:nvSpPr>
          <p:cNvPr id="2" name="Rounded Rectangle 1"/>
          <p:cNvSpPr/>
          <p:nvPr/>
        </p:nvSpPr>
        <p:spPr>
          <a:xfrm>
            <a:off x="374899"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7605" y="1081406"/>
            <a:ext cx="5955495" cy="3170099"/>
          </a:xfrm>
          <a:prstGeom prst="rect">
            <a:avLst/>
          </a:prstGeom>
          <a:noFill/>
          <a:ln>
            <a:noFill/>
            <a:prstDash val="sysDot"/>
          </a:ln>
        </p:spPr>
        <p:txBody>
          <a:bodyPr wrap="square" rtlCol="0">
            <a:spAutoFit/>
          </a:bodyPr>
          <a:lstStyle/>
          <a:p>
            <a:pPr marL="285750" indent="-285750">
              <a:buFont typeface="Calibri" panose="020F0502020204030204" pitchFamily="34" charset="0"/>
              <a:buChar char="•"/>
            </a:pPr>
            <a:r>
              <a:rPr lang="en-US" sz="2000" dirty="0" smtClean="0">
                <a:latin typeface="Arial" panose="020B0604020202020204" pitchFamily="34" charset="0"/>
                <a:cs typeface="Arial" panose="020B0604020202020204" pitchFamily="34" charset="0"/>
              </a:rPr>
              <a:t>Offers </a:t>
            </a:r>
            <a:r>
              <a:rPr lang="en-US" sz="2000" dirty="0">
                <a:latin typeface="Arial" panose="020B0604020202020204" pitchFamily="34" charset="0"/>
                <a:cs typeface="Arial" panose="020B0604020202020204" pitchFamily="34" charset="0"/>
              </a:rPr>
              <a:t>a set of powerful system modeling and analysis tools (concepts, techniques and skills) that students can use both in their research and professional careers</a:t>
            </a:r>
            <a:r>
              <a:rPr lang="en-US" sz="2000" dirty="0" smtClean="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p>
          <a:p>
            <a:pPr marL="285750" indent="-285750">
              <a:buFont typeface="Calibri" panose="020F0502020204030204" pitchFamily="34" charset="0"/>
              <a:buChar char="•"/>
            </a:pPr>
            <a:r>
              <a:rPr lang="en-US" sz="2000" dirty="0" smtClean="0">
                <a:latin typeface="Arial" panose="020B0604020202020204" pitchFamily="34" charset="0"/>
                <a:cs typeface="Arial" panose="020B0604020202020204" pitchFamily="34" charset="0"/>
              </a:rPr>
              <a:t>To </a:t>
            </a:r>
            <a:r>
              <a:rPr lang="en-US" sz="2000" dirty="0">
                <a:latin typeface="Arial" panose="020B0604020202020204" pitchFamily="34" charset="0"/>
                <a:cs typeface="Arial" panose="020B0604020202020204" pitchFamily="34" charset="0"/>
              </a:rPr>
              <a:t>develop students’ modeling, analytical-thinking and synthesis skills.</a:t>
            </a:r>
          </a:p>
          <a:p>
            <a:pPr marL="285750" indent="-285750">
              <a:buFont typeface="Calibri" panose="020F0502020204030204" pitchFamily="34" charset="0"/>
              <a:buChar char="•"/>
            </a:pPr>
            <a:r>
              <a:rPr lang="en-US" sz="2000" dirty="0">
                <a:latin typeface="Arial" panose="020B0604020202020204" pitchFamily="34" charset="0"/>
                <a:cs typeface="Arial" panose="020B0604020202020204" pitchFamily="34" charset="0"/>
              </a:rPr>
              <a:t>In particular, </a:t>
            </a:r>
            <a:r>
              <a:rPr lang="en-US" sz="2000" dirty="0" smtClean="0">
                <a:latin typeface="Arial" panose="020B0604020202020204" pitchFamily="34" charset="0"/>
                <a:cs typeface="Arial" panose="020B0604020202020204" pitchFamily="34" charset="0"/>
              </a:rPr>
              <a:t>during </a:t>
            </a:r>
            <a:r>
              <a:rPr lang="en-US" sz="2000" dirty="0">
                <a:latin typeface="Arial" panose="020B0604020202020204" pitchFamily="34" charset="0"/>
                <a:cs typeface="Arial" panose="020B0604020202020204" pitchFamily="34" charset="0"/>
              </a:rPr>
              <a:t>the  course students will have to: model systems or  processes in  order to analyze them, read  research papers and develop their own scientific articles.</a:t>
            </a:r>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3</a:t>
            </a:fld>
            <a:endParaRPr lang="en-US" sz="1800" b="1">
              <a:solidFill>
                <a:schemeClr val="tx1"/>
              </a:solidFill>
            </a:endParaRPr>
          </a:p>
        </p:txBody>
      </p:sp>
    </p:spTree>
    <p:extLst>
      <p:ext uri="{BB962C8B-B14F-4D97-AF65-F5344CB8AC3E}">
        <p14:creationId xmlns:p14="http://schemas.microsoft.com/office/powerpoint/2010/main" val="1948394348"/>
      </p:ext>
    </p:extLst>
  </p:cSld>
  <p:clrMapOvr>
    <a:masterClrMapping/>
  </p:clrMapOvr>
  <mc:AlternateContent xmlns:mc="http://schemas.openxmlformats.org/markup-compatibility/2006" xmlns:p14="http://schemas.microsoft.com/office/powerpoint/2010/main">
    <mc:Choice Requires="p14">
      <p:transition spd="slow" p14:dur="1600" advTm="147193">
        <p14:prism isContent="1" isInverted="1"/>
      </p:transition>
    </mc:Choice>
    <mc:Fallback xmlns="">
      <p:transition spd="slow" advTm="147193">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smtClean="0"/>
              <a:t>Course Objective</a:t>
            </a:r>
            <a:endParaRPr lang="en-US" sz="2800" b="1" dirty="0"/>
          </a:p>
        </p:txBody>
      </p:sp>
      <p:sp>
        <p:nvSpPr>
          <p:cNvPr id="2" name="Rounded Rectangle 1"/>
          <p:cNvSpPr/>
          <p:nvPr/>
        </p:nvSpPr>
        <p:spPr>
          <a:xfrm>
            <a:off x="374899" y="891995"/>
            <a:ext cx="6108201"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7605" y="1081406"/>
            <a:ext cx="5955495" cy="3354765"/>
          </a:xfrm>
          <a:prstGeom prst="rect">
            <a:avLst/>
          </a:prstGeom>
          <a:noFill/>
          <a:ln>
            <a:noFill/>
            <a:prstDash val="sysDot"/>
          </a:ln>
        </p:spPr>
        <p:txBody>
          <a:bodyPr wrap="square" rtlCol="0">
            <a:spAutoFit/>
          </a:bodyPr>
          <a:lstStyle/>
          <a:p>
            <a:pPr marL="342900" indent="-342900">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Apply </a:t>
            </a:r>
            <a:r>
              <a:rPr lang="en-US" sz="1600" dirty="0">
                <a:latin typeface="Arial" panose="020B0604020202020204" pitchFamily="34" charset="0"/>
                <a:cs typeface="Arial" panose="020B0604020202020204" pitchFamily="34" charset="0"/>
              </a:rPr>
              <a:t>scientific thinking to the  analysis of complex systems and processes.</a:t>
            </a:r>
          </a:p>
          <a:p>
            <a:pPr marL="342900" indent="-342900">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Comprehend </a:t>
            </a:r>
            <a:r>
              <a:rPr lang="en-US" sz="1600" dirty="0">
                <a:latin typeface="Arial" panose="020B0604020202020204" pitchFamily="34" charset="0"/>
                <a:cs typeface="Arial" panose="020B0604020202020204" pitchFamily="34" charset="0"/>
              </a:rPr>
              <a:t>important concepts in computer modeling and simulation.</a:t>
            </a:r>
          </a:p>
          <a:p>
            <a:pPr marL="342900" indent="-342900">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Form  </a:t>
            </a:r>
            <a:r>
              <a:rPr lang="en-US" sz="1600" dirty="0">
                <a:latin typeface="Arial" panose="020B0604020202020204" pitchFamily="34" charset="0"/>
                <a:cs typeface="Arial" panose="020B0604020202020204" pitchFamily="34" charset="0"/>
              </a:rPr>
              <a:t>a hypothesis and design a computer experiment to test it.</a:t>
            </a:r>
          </a:p>
          <a:p>
            <a:pPr marL="342900" indent="-342900">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Collect </a:t>
            </a:r>
            <a:r>
              <a:rPr lang="en-US" sz="1600" dirty="0">
                <a:latin typeface="Arial" panose="020B0604020202020204" pitchFamily="34" charset="0"/>
                <a:cs typeface="Arial" panose="020B0604020202020204" pitchFamily="34" charset="0"/>
              </a:rPr>
              <a:t>and model </a:t>
            </a:r>
            <a:r>
              <a:rPr lang="en-US" sz="1600" dirty="0" smtClean="0">
                <a:latin typeface="Arial" panose="020B0604020202020204" pitchFamily="34" charset="0"/>
                <a:cs typeface="Arial" panose="020B0604020202020204" pitchFamily="34" charset="0"/>
              </a:rPr>
              <a:t>data.</a:t>
            </a: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Understand </a:t>
            </a:r>
            <a:r>
              <a:rPr lang="en-US" sz="1600" dirty="0">
                <a:latin typeface="Arial" panose="020B0604020202020204" pitchFamily="34" charset="0"/>
                <a:cs typeface="Arial" panose="020B0604020202020204" pitchFamily="34" charset="0"/>
              </a:rPr>
              <a:t>how computers generate (pseudo-</a:t>
            </a:r>
            <a:r>
              <a:rPr lang="en-US" sz="1600" dirty="0" smtClean="0">
                <a:latin typeface="Arial" panose="020B0604020202020204" pitchFamily="34" charset="0"/>
                <a:cs typeface="Arial" panose="020B0604020202020204" pitchFamily="34" charset="0"/>
              </a:rPr>
              <a:t>) random </a:t>
            </a:r>
            <a:r>
              <a:rPr lang="en-US" sz="1600" dirty="0">
                <a:latin typeface="Arial" panose="020B0604020202020204" pitchFamily="34" charset="0"/>
                <a:cs typeface="Arial" panose="020B0604020202020204" pitchFamily="34" charset="0"/>
              </a:rPr>
              <a:t>numbers and </a:t>
            </a:r>
            <a:r>
              <a:rPr lang="en-US" sz="1600" dirty="0" smtClean="0">
                <a:latin typeface="Arial" panose="020B0604020202020204" pitchFamily="34" charset="0"/>
                <a:cs typeface="Arial" panose="020B0604020202020204" pitchFamily="34" charset="0"/>
              </a:rPr>
              <a:t>varieties.</a:t>
            </a:r>
            <a:endParaRPr lang="en-US"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Realize </a:t>
            </a:r>
            <a:r>
              <a:rPr lang="en-US" sz="1600" dirty="0">
                <a:latin typeface="Arial" panose="020B0604020202020204" pitchFamily="34" charset="0"/>
                <a:cs typeface="Arial" panose="020B0604020202020204" pitchFamily="34" charset="0"/>
              </a:rPr>
              <a:t>the  application scope  and limitations of computer simulation </a:t>
            </a:r>
            <a:r>
              <a:rPr lang="en-US" sz="1600" dirty="0" smtClean="0">
                <a:latin typeface="Arial" panose="020B0604020202020204" pitchFamily="34" charset="0"/>
                <a:cs typeface="Arial" panose="020B0604020202020204" pitchFamily="34" charset="0"/>
              </a:rPr>
              <a:t>techniques</a:t>
            </a:r>
            <a:r>
              <a:rPr lang="en-US" sz="1600"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v"/>
            </a:pPr>
            <a:r>
              <a:rPr lang="en-US" sz="1600" dirty="0" smtClean="0">
                <a:latin typeface="Arial" panose="020B0604020202020204" pitchFamily="34" charset="0"/>
                <a:cs typeface="Arial" panose="020B0604020202020204" pitchFamily="34" charset="0"/>
              </a:rPr>
              <a:t>Construct</a:t>
            </a:r>
            <a:r>
              <a:rPr lang="en-US" sz="1600" dirty="0">
                <a:latin typeface="Arial" panose="020B0604020202020204" pitchFamily="34" charset="0"/>
                <a:cs typeface="Arial" panose="020B0604020202020204" pitchFamily="34" charset="0"/>
              </a:rPr>
              <a:t>, verify  and validate system and processes models</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4</a:t>
            </a:fld>
            <a:endParaRPr lang="en-US" sz="1800" b="1">
              <a:solidFill>
                <a:schemeClr val="tx1"/>
              </a:solidFill>
            </a:endParaRPr>
          </a:p>
        </p:txBody>
      </p:sp>
    </p:spTree>
    <p:extLst>
      <p:ext uri="{BB962C8B-B14F-4D97-AF65-F5344CB8AC3E}">
        <p14:creationId xmlns:p14="http://schemas.microsoft.com/office/powerpoint/2010/main" val="102692521"/>
      </p:ext>
    </p:extLst>
  </p:cSld>
  <p:clrMapOvr>
    <a:masterClrMapping/>
  </p:clrMapOvr>
  <mc:AlternateContent xmlns:mc="http://schemas.openxmlformats.org/markup-compatibility/2006" xmlns:p14="http://schemas.microsoft.com/office/powerpoint/2010/main">
    <mc:Choice Requires="p14">
      <p:transition spd="slow" p14:dur="1600" advTm="199771">
        <p14:prism isContent="1" isInverted="1"/>
      </p:transition>
    </mc:Choice>
    <mc:Fallback xmlns="">
      <p:transition spd="slow" advTm="199771">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smtClean="0"/>
              <a:t>Course Reference</a:t>
            </a:r>
            <a:endParaRPr lang="en-US" sz="2800" b="1" dirty="0"/>
          </a:p>
        </p:txBody>
      </p:sp>
      <p:sp>
        <p:nvSpPr>
          <p:cNvPr id="2" name="Rounded Rectangle 1"/>
          <p:cNvSpPr/>
          <p:nvPr/>
        </p:nvSpPr>
        <p:spPr>
          <a:xfrm>
            <a:off x="374900" y="891995"/>
            <a:ext cx="6108200"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5</a:t>
            </a:fld>
            <a:endParaRPr lang="en-US" sz="1800" b="1">
              <a:solidFill>
                <a:schemeClr val="tx1"/>
              </a:solidFill>
            </a:endParaRPr>
          </a:p>
        </p:txBody>
      </p:sp>
      <p:sp>
        <p:nvSpPr>
          <p:cNvPr id="7" name="Rectangle 2"/>
          <p:cNvSpPr>
            <a:spLocks noChangeArrowheads="1"/>
          </p:cNvSpPr>
          <p:nvPr/>
        </p:nvSpPr>
        <p:spPr bwMode="auto">
          <a:xfrm>
            <a:off x="2628900" y="1257300"/>
            <a:ext cx="28575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algn="ctr" eaLnBrk="1" hangingPunct="1"/>
            <a:r>
              <a:rPr lang="en-US" altLang="ko-KR" dirty="0">
                <a:solidFill>
                  <a:schemeClr val="tx2"/>
                </a:solidFill>
                <a:latin typeface="굴림" panose="020B0600000101010101" pitchFamily="34" charset="-127"/>
              </a:rPr>
              <a:t>DISCRETE-EVENT </a:t>
            </a:r>
            <a:br>
              <a:rPr lang="en-US" altLang="ko-KR" dirty="0">
                <a:solidFill>
                  <a:schemeClr val="tx2"/>
                </a:solidFill>
                <a:latin typeface="굴림" panose="020B0600000101010101" pitchFamily="34" charset="-127"/>
              </a:rPr>
            </a:br>
            <a:r>
              <a:rPr lang="en-US" altLang="ko-KR" dirty="0">
                <a:solidFill>
                  <a:schemeClr val="tx2"/>
                </a:solidFill>
                <a:latin typeface="굴림" panose="020B0600000101010101" pitchFamily="34" charset="-127"/>
              </a:rPr>
              <a:t>SYSTEM </a:t>
            </a:r>
            <a:br>
              <a:rPr lang="en-US" altLang="ko-KR" dirty="0">
                <a:solidFill>
                  <a:schemeClr val="tx2"/>
                </a:solidFill>
                <a:latin typeface="굴림" panose="020B0600000101010101" pitchFamily="34" charset="-127"/>
              </a:rPr>
            </a:br>
            <a:r>
              <a:rPr lang="en-US" altLang="ko-KR" dirty="0">
                <a:solidFill>
                  <a:schemeClr val="tx2"/>
                </a:solidFill>
                <a:latin typeface="굴림" panose="020B0600000101010101" pitchFamily="34" charset="-127"/>
              </a:rPr>
              <a:t>SIMULATION</a:t>
            </a:r>
          </a:p>
        </p:txBody>
      </p:sp>
      <p:sp>
        <p:nvSpPr>
          <p:cNvPr id="8" name="Rectangle 3" descr="Rectangle: Click to edit Master text styles&#10;Second level&#10;Third level&#10;Fourth level&#10;Fifth level"/>
          <p:cNvSpPr>
            <a:spLocks noChangeArrowheads="1"/>
          </p:cNvSpPr>
          <p:nvPr/>
        </p:nvSpPr>
        <p:spPr bwMode="auto">
          <a:xfrm>
            <a:off x="2228850" y="3200400"/>
            <a:ext cx="3714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algn="ctr" eaLnBrk="1" hangingPunct="1">
              <a:spcBef>
                <a:spcPct val="20000"/>
              </a:spcBef>
              <a:buClr>
                <a:schemeClr val="hlink"/>
              </a:buClr>
              <a:buSzPct val="110000"/>
              <a:buFont typeface="Wingdings" panose="05000000000000000000" pitchFamily="2" charset="2"/>
              <a:buNone/>
            </a:pPr>
            <a:r>
              <a:rPr lang="en-US" altLang="ko-KR" sz="1500" b="1" dirty="0">
                <a:latin typeface="굴림" panose="020B0600000101010101" pitchFamily="34" charset="-127"/>
              </a:rPr>
              <a:t>Jerry Banks </a:t>
            </a:r>
            <a:r>
              <a:rPr lang="en-US" altLang="ko-KR" sz="1500" b="1" dirty="0">
                <a:latin typeface="굴림" panose="020B0600000101010101" pitchFamily="34" charset="-127"/>
                <a:sym typeface="Symbol" panose="05050102010706020507" pitchFamily="18" charset="2"/>
              </a:rPr>
              <a:t> John S. Carson II</a:t>
            </a:r>
          </a:p>
          <a:p>
            <a:pPr algn="ctr" eaLnBrk="1" hangingPunct="1">
              <a:spcBef>
                <a:spcPct val="20000"/>
              </a:spcBef>
              <a:buClr>
                <a:schemeClr val="hlink"/>
              </a:buClr>
              <a:buSzPct val="110000"/>
              <a:buFont typeface="Wingdings" panose="05000000000000000000" pitchFamily="2" charset="2"/>
              <a:buNone/>
            </a:pPr>
            <a:r>
              <a:rPr lang="en-US" altLang="ko-KR" sz="1500" b="1" dirty="0">
                <a:latin typeface="굴림" panose="020B0600000101010101" pitchFamily="34" charset="-127"/>
                <a:sym typeface="Symbol" panose="05050102010706020507" pitchFamily="18" charset="2"/>
              </a:rPr>
              <a:t>Barry L. Nelson  David M. </a:t>
            </a:r>
            <a:r>
              <a:rPr lang="en-US" altLang="ko-KR" sz="1500" b="1" dirty="0" err="1">
                <a:latin typeface="굴림" panose="020B0600000101010101" pitchFamily="34" charset="-127"/>
                <a:sym typeface="Symbol" panose="05050102010706020507" pitchFamily="18" charset="2"/>
              </a:rPr>
              <a:t>Nicol</a:t>
            </a:r>
            <a:endParaRPr lang="en-US" altLang="ko-KR" sz="1500" b="1" dirty="0">
              <a:latin typeface="굴림" panose="020B0600000101010101" pitchFamily="34" charset="-127"/>
              <a:sym typeface="Symbol" panose="05050102010706020507" pitchFamily="18" charset="2"/>
            </a:endParaRPr>
          </a:p>
        </p:txBody>
      </p:sp>
      <p:sp>
        <p:nvSpPr>
          <p:cNvPr id="10" name="Text Box 5"/>
          <p:cNvSpPr txBox="1">
            <a:spLocks noChangeArrowheads="1"/>
          </p:cNvSpPr>
          <p:nvPr/>
        </p:nvSpPr>
        <p:spPr bwMode="auto">
          <a:xfrm>
            <a:off x="3486150" y="2743200"/>
            <a:ext cx="13144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eaLnBrk="1" hangingPunct="1">
              <a:spcBef>
                <a:spcPct val="50000"/>
              </a:spcBef>
            </a:pPr>
            <a:r>
              <a:rPr lang="en-US" altLang="ko-KR" sz="1350" dirty="0" smtClean="0"/>
              <a:t>Fifth Edition</a:t>
            </a:r>
            <a:endParaRPr lang="en-US" altLang="ko-KR" sz="1350" dirty="0"/>
          </a:p>
        </p:txBody>
      </p:sp>
      <p:sp>
        <p:nvSpPr>
          <p:cNvPr id="11" name="Line 6"/>
          <p:cNvSpPr>
            <a:spLocks noChangeShapeType="1"/>
          </p:cNvSpPr>
          <p:nvPr/>
        </p:nvSpPr>
        <p:spPr bwMode="auto">
          <a:xfrm>
            <a:off x="2628900" y="1771650"/>
            <a:ext cx="2914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12" name="Line 7"/>
          <p:cNvSpPr>
            <a:spLocks noChangeShapeType="1"/>
          </p:cNvSpPr>
          <p:nvPr/>
        </p:nvSpPr>
        <p:spPr bwMode="auto">
          <a:xfrm>
            <a:off x="2628900" y="2114550"/>
            <a:ext cx="2914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13" name="Line 8"/>
          <p:cNvSpPr>
            <a:spLocks noChangeShapeType="1"/>
          </p:cNvSpPr>
          <p:nvPr/>
        </p:nvSpPr>
        <p:spPr bwMode="auto">
          <a:xfrm>
            <a:off x="2628900" y="2514600"/>
            <a:ext cx="2914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93" y="1361316"/>
            <a:ext cx="1566372" cy="2126663"/>
          </a:xfrm>
          <a:prstGeom prst="rect">
            <a:avLst/>
          </a:prstGeom>
          <a:noFill/>
          <a:effectLst>
            <a:glow rad="88900">
              <a:schemeClr val="accent6">
                <a:satMod val="175000"/>
                <a:alpha val="40000"/>
              </a:schemeClr>
            </a:glow>
            <a:outerShdw blurRad="50800" dist="38100" algn="l" rotWithShape="0">
              <a:prstClr val="black">
                <a:alpha val="40000"/>
              </a:prstClr>
            </a:outerShdw>
          </a:effectLst>
        </p:spPr>
      </p:pic>
    </p:spTree>
    <p:extLst>
      <p:ext uri="{BB962C8B-B14F-4D97-AF65-F5344CB8AC3E}">
        <p14:creationId xmlns:p14="http://schemas.microsoft.com/office/powerpoint/2010/main" val="2206347054"/>
      </p:ext>
    </p:extLst>
  </p:cSld>
  <p:clrMapOvr>
    <a:masterClrMapping/>
  </p:clrMapOvr>
  <mc:AlternateContent xmlns:mc="http://schemas.openxmlformats.org/markup-compatibility/2006" xmlns:p14="http://schemas.microsoft.com/office/powerpoint/2010/main">
    <mc:Choice Requires="p14">
      <p:transition spd="slow" p14:dur="1600" advTm="57760">
        <p14:prism isContent="1" isInverted="1"/>
      </p:transition>
    </mc:Choice>
    <mc:Fallback xmlns="">
      <p:transition spd="slow" advTm="5776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smtClean="0"/>
              <a:t>Course Reference</a:t>
            </a:r>
            <a:endParaRPr lang="en-US" sz="2800" b="1" dirty="0"/>
          </a:p>
        </p:txBody>
      </p:sp>
      <p:sp>
        <p:nvSpPr>
          <p:cNvPr id="2" name="Rounded Rectangle 1"/>
          <p:cNvSpPr/>
          <p:nvPr/>
        </p:nvSpPr>
        <p:spPr>
          <a:xfrm>
            <a:off x="374900" y="891995"/>
            <a:ext cx="6108200"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7605" y="1081406"/>
            <a:ext cx="5955495" cy="369332"/>
          </a:xfrm>
          <a:prstGeom prst="rect">
            <a:avLst/>
          </a:prstGeom>
          <a:solidFill>
            <a:srgbClr val="FDDE5F"/>
          </a:solidFill>
          <a:ln>
            <a:noFill/>
            <a:prstDash val="sysDot"/>
          </a:ln>
        </p:spPr>
        <p:txBody>
          <a:bodyPr wrap="square" rtlCol="0">
            <a:spAutoFit/>
          </a:bodyPr>
          <a:lstStyle/>
          <a:p>
            <a:pPr marL="342900" indent="-342900">
              <a:buFont typeface="Wingdings" panose="05000000000000000000" pitchFamily="2" charset="2"/>
              <a:buChar char="v"/>
            </a:pPr>
            <a:endParaRPr lang="en-US"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6</a:t>
            </a:fld>
            <a:endParaRPr lang="en-US" sz="1800" b="1">
              <a:solidFill>
                <a:schemeClr val="tx1"/>
              </a:solidFill>
            </a:endParaRPr>
          </a:p>
        </p:txBody>
      </p:sp>
      <p:sp>
        <p:nvSpPr>
          <p:cNvPr id="7" name="Rectangle 2"/>
          <p:cNvSpPr>
            <a:spLocks noChangeArrowheads="1"/>
          </p:cNvSpPr>
          <p:nvPr/>
        </p:nvSpPr>
        <p:spPr bwMode="auto">
          <a:xfrm>
            <a:off x="2399890" y="1257300"/>
            <a:ext cx="3777800" cy="120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algn="ctr"/>
            <a:r>
              <a:rPr lang="en-US" sz="2100" b="1" dirty="0">
                <a:solidFill>
                  <a:schemeClr val="tx2">
                    <a:lumMod val="60000"/>
                    <a:lumOff val="40000"/>
                  </a:schemeClr>
                </a:solidFill>
              </a:rPr>
              <a:t>Modeling and Simulation: The Computer Science of Illusion</a:t>
            </a:r>
          </a:p>
        </p:txBody>
      </p:sp>
      <p:sp>
        <p:nvSpPr>
          <p:cNvPr id="8" name="Rectangle 3" descr="Rectangle: Click to edit Master text styles&#10;Second level&#10;Third level&#10;Fourth level&#10;Fifth level"/>
          <p:cNvSpPr>
            <a:spLocks noChangeArrowheads="1"/>
          </p:cNvSpPr>
          <p:nvPr/>
        </p:nvSpPr>
        <p:spPr bwMode="auto">
          <a:xfrm>
            <a:off x="2228850" y="3200400"/>
            <a:ext cx="3714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algn="ctr" eaLnBrk="1" hangingPunct="1">
              <a:spcBef>
                <a:spcPct val="20000"/>
              </a:spcBef>
              <a:buClr>
                <a:schemeClr val="hlink"/>
              </a:buClr>
              <a:buSzPct val="110000"/>
              <a:buFont typeface="Wingdings" panose="05000000000000000000" pitchFamily="2" charset="2"/>
              <a:buNone/>
            </a:pPr>
            <a:r>
              <a:rPr lang="en-US" sz="1600" dirty="0"/>
              <a:t>Stanislaw </a:t>
            </a:r>
            <a:r>
              <a:rPr lang="en-US" sz="1600" dirty="0" err="1"/>
              <a:t>Raczynski</a:t>
            </a:r>
            <a:endParaRPr lang="en-US" altLang="ko-KR" sz="1500" b="1" dirty="0">
              <a:latin typeface="굴림" panose="020B0600000101010101" pitchFamily="34" charset="-127"/>
              <a:sym typeface="Symbol" panose="05050102010706020507" pitchFamily="18" charset="2"/>
            </a:endParaRPr>
          </a:p>
        </p:txBody>
      </p:sp>
      <p:sp>
        <p:nvSpPr>
          <p:cNvPr id="10" name="Text Box 5"/>
          <p:cNvSpPr txBox="1">
            <a:spLocks noChangeArrowheads="1"/>
          </p:cNvSpPr>
          <p:nvPr/>
        </p:nvSpPr>
        <p:spPr bwMode="auto">
          <a:xfrm>
            <a:off x="2818180" y="2743200"/>
            <a:ext cx="2443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eaLnBrk="1" hangingPunct="1">
              <a:spcBef>
                <a:spcPct val="50000"/>
              </a:spcBef>
            </a:pPr>
            <a:r>
              <a:rPr lang="en-US" sz="1400" dirty="0"/>
              <a:t>Publisher: Wiley, Year: 2006</a:t>
            </a:r>
            <a:endParaRPr lang="en-US" altLang="ko-KR" sz="1350" dirty="0"/>
          </a:p>
        </p:txBody>
      </p:sp>
      <p:sp>
        <p:nvSpPr>
          <p:cNvPr id="11" name="Line 6"/>
          <p:cNvSpPr>
            <a:spLocks noChangeShapeType="1"/>
          </p:cNvSpPr>
          <p:nvPr/>
        </p:nvSpPr>
        <p:spPr bwMode="auto">
          <a:xfrm>
            <a:off x="2628900" y="1771650"/>
            <a:ext cx="2914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12" name="Line 7"/>
          <p:cNvSpPr>
            <a:spLocks noChangeShapeType="1"/>
          </p:cNvSpPr>
          <p:nvPr/>
        </p:nvSpPr>
        <p:spPr bwMode="auto">
          <a:xfrm>
            <a:off x="2628900" y="2114550"/>
            <a:ext cx="2914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sp>
        <p:nvSpPr>
          <p:cNvPr id="13" name="Line 8"/>
          <p:cNvSpPr>
            <a:spLocks noChangeShapeType="1"/>
          </p:cNvSpPr>
          <p:nvPr/>
        </p:nvSpPr>
        <p:spPr bwMode="auto">
          <a:xfrm>
            <a:off x="2628900" y="2514600"/>
            <a:ext cx="2914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sz="1350"/>
          </a:p>
        </p:txBody>
      </p:sp>
      <p:pic>
        <p:nvPicPr>
          <p:cNvPr id="2050" name="Picture 2"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781" y="1320736"/>
            <a:ext cx="1872284" cy="2319949"/>
          </a:xfrm>
          <a:prstGeom prst="rect">
            <a:avLst/>
          </a:prstGeom>
          <a:noFill/>
          <a:effectLst>
            <a:glow rad="88900">
              <a:schemeClr val="accent6">
                <a:satMod val="175000"/>
                <a:alpha val="40000"/>
              </a:schemeClr>
            </a:glow>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4327102"/>
      </p:ext>
    </p:extLst>
  </p:cSld>
  <p:clrMapOvr>
    <a:masterClrMapping/>
  </p:clrMapOvr>
  <mc:AlternateContent xmlns:mc="http://schemas.openxmlformats.org/markup-compatibility/2006" xmlns:p14="http://schemas.microsoft.com/office/powerpoint/2010/main">
    <mc:Choice Requires="p14">
      <p:transition spd="slow" p14:dur="1600" advTm="48820">
        <p14:prism isContent="1" isInverted="1"/>
      </p:transition>
    </mc:Choice>
    <mc:Fallback xmlns="">
      <p:transition spd="slow" advTm="4882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smtClean="0"/>
              <a:t>Introduction</a:t>
            </a:r>
            <a:endParaRPr lang="en-US" sz="2800" b="1" dirty="0"/>
          </a:p>
        </p:txBody>
      </p:sp>
      <p:sp>
        <p:nvSpPr>
          <p:cNvPr id="2" name="Rounded Rectangle 1"/>
          <p:cNvSpPr/>
          <p:nvPr/>
        </p:nvSpPr>
        <p:spPr>
          <a:xfrm>
            <a:off x="374900" y="891995"/>
            <a:ext cx="6108200"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7</a:t>
            </a:fld>
            <a:endParaRPr lang="en-US" sz="1800" b="1">
              <a:solidFill>
                <a:schemeClr val="tx1"/>
              </a:solidFill>
            </a:endParaRPr>
          </a:p>
        </p:txBody>
      </p:sp>
      <p:sp>
        <p:nvSpPr>
          <p:cNvPr id="7" name="Rectangle 2"/>
          <p:cNvSpPr>
            <a:spLocks noChangeArrowheads="1"/>
          </p:cNvSpPr>
          <p:nvPr/>
        </p:nvSpPr>
        <p:spPr bwMode="auto">
          <a:xfrm>
            <a:off x="527605" y="1044702"/>
            <a:ext cx="5955495" cy="91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eaLnBrk="1" hangingPunct="1"/>
            <a:r>
              <a:rPr lang="en-US" sz="1800" dirty="0" smtClean="0">
                <a:latin typeface="Arial" panose="020B0604020202020204" pitchFamily="34" charset="0"/>
                <a:cs typeface="Arial" panose="020B0604020202020204" pitchFamily="34" charset="0"/>
              </a:rPr>
              <a:t>Computer </a:t>
            </a:r>
            <a:r>
              <a:rPr lang="en-US" sz="1800" dirty="0">
                <a:latin typeface="Arial" panose="020B0604020202020204" pitchFamily="34" charset="0"/>
                <a:cs typeface="Arial" panose="020B0604020202020204" pitchFamily="34" charset="0"/>
              </a:rPr>
              <a:t>Modeling and Simulation (CMS</a:t>
            </a:r>
            <a:r>
              <a:rPr lang="en-US" sz="1800" dirty="0" smtClean="0">
                <a:latin typeface="Arial" panose="020B0604020202020204" pitchFamily="34" charset="0"/>
                <a:cs typeface="Arial" panose="020B0604020202020204" pitchFamily="34" charset="0"/>
              </a:rPr>
              <a:t>) is </a:t>
            </a:r>
            <a:r>
              <a:rPr lang="en-US" sz="1800" dirty="0">
                <a:latin typeface="Arial" panose="020B0604020202020204" pitchFamily="34" charset="0"/>
                <a:cs typeface="Arial" panose="020B0604020202020204" pitchFamily="34" charset="0"/>
              </a:rPr>
              <a:t>a hybrid discipline that combines knowledge and techniques from </a:t>
            </a:r>
            <a:r>
              <a:rPr lang="en-US" sz="1800" dirty="0" smtClean="0">
                <a:latin typeface="Arial" panose="020B0604020202020204" pitchFamily="34" charset="0"/>
                <a:cs typeface="Arial" panose="020B0604020202020204" pitchFamily="34" charset="0"/>
              </a:rPr>
              <a:t>Operations </a:t>
            </a:r>
            <a:r>
              <a:rPr lang="en-US" sz="1800" dirty="0">
                <a:latin typeface="Arial" panose="020B0604020202020204" pitchFamily="34" charset="0"/>
                <a:cs typeface="Arial" panose="020B0604020202020204" pitchFamily="34" charset="0"/>
              </a:rPr>
              <a:t>Research </a:t>
            </a:r>
            <a:r>
              <a:rPr lang="en-US" sz="1800" dirty="0" smtClean="0">
                <a:latin typeface="Arial" panose="020B0604020202020204" pitchFamily="34" charset="0"/>
                <a:cs typeface="Arial" panose="020B0604020202020204" pitchFamily="34" charset="0"/>
              </a:rPr>
              <a:t>and </a:t>
            </a:r>
            <a:r>
              <a:rPr lang="en-US" sz="1800" dirty="0">
                <a:latin typeface="Arial" panose="020B0604020202020204" pitchFamily="34" charset="0"/>
                <a:cs typeface="Arial" panose="020B0604020202020204" pitchFamily="34" charset="0"/>
              </a:rPr>
              <a:t>Computer Science  </a:t>
            </a:r>
            <a:r>
              <a:rPr lang="en-US" sz="1800" dirty="0" smtClean="0">
                <a:latin typeface="Arial" panose="020B0604020202020204" pitchFamily="34" charset="0"/>
                <a:cs typeface="Arial" panose="020B0604020202020204" pitchFamily="34" charset="0"/>
              </a:rPr>
              <a:t>.</a:t>
            </a:r>
            <a:endParaRPr lang="en-US" altLang="ko-KR" sz="1800" dirty="0">
              <a:solidFill>
                <a:schemeClr val="tx2"/>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15" y="1960929"/>
            <a:ext cx="5344676" cy="2835303"/>
          </a:xfrm>
          <a:prstGeom prst="rect">
            <a:avLst/>
          </a:prstGeom>
          <a:noFill/>
          <a:effectLst>
            <a:glow rad="88900">
              <a:schemeClr val="accent6">
                <a:satMod val="175000"/>
                <a:alpha val="40000"/>
              </a:schemeClr>
            </a:glow>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114684"/>
      </p:ext>
    </p:extLst>
  </p:cSld>
  <p:clrMapOvr>
    <a:masterClrMapping/>
  </p:clrMapOvr>
  <mc:AlternateContent xmlns:mc="http://schemas.openxmlformats.org/markup-compatibility/2006" xmlns:p14="http://schemas.microsoft.com/office/powerpoint/2010/main">
    <mc:Choice Requires="p14">
      <p:transition spd="slow" p14:dur="1600" advTm="118330">
        <p14:prism isContent="1" isInverted="1"/>
      </p:transition>
    </mc:Choice>
    <mc:Fallback xmlns="">
      <p:transition spd="slow" advTm="11833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smtClean="0"/>
              <a:t>What is Simulation</a:t>
            </a:r>
            <a:endParaRPr lang="en-US" sz="2800" b="1" dirty="0"/>
          </a:p>
        </p:txBody>
      </p:sp>
      <p:sp>
        <p:nvSpPr>
          <p:cNvPr id="2" name="Rounded Rectangle 1"/>
          <p:cNvSpPr/>
          <p:nvPr/>
        </p:nvSpPr>
        <p:spPr>
          <a:xfrm>
            <a:off x="374900" y="891995"/>
            <a:ext cx="6108200"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8</a:t>
            </a:fld>
            <a:endParaRPr lang="en-US" sz="1800" b="1">
              <a:solidFill>
                <a:schemeClr val="tx1"/>
              </a:solidFill>
            </a:endParaRPr>
          </a:p>
        </p:txBody>
      </p:sp>
      <p:sp>
        <p:nvSpPr>
          <p:cNvPr id="7" name="Rectangle 2"/>
          <p:cNvSpPr>
            <a:spLocks noChangeArrowheads="1"/>
          </p:cNvSpPr>
          <p:nvPr/>
        </p:nvSpPr>
        <p:spPr bwMode="auto">
          <a:xfrm>
            <a:off x="527605" y="1044700"/>
            <a:ext cx="5955495" cy="3664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2400">
                <a:solidFill>
                  <a:schemeClr val="tx1"/>
                </a:solidFill>
                <a:latin typeface="Tahoma" panose="020B0604030504040204" pitchFamily="34" charset="0"/>
                <a:ea typeface="굴림" panose="020B0600000101010101" pitchFamily="34" charset="-127"/>
              </a:defRPr>
            </a:lvl1pPr>
            <a:lvl2pPr marL="742950" indent="-285750" eaLnBrk="0" hangingPunct="0">
              <a:defRPr kumimoji="1" sz="2400">
                <a:solidFill>
                  <a:schemeClr val="tx1"/>
                </a:solidFill>
                <a:latin typeface="Tahoma" panose="020B0604030504040204" pitchFamily="34" charset="0"/>
                <a:ea typeface="굴림" panose="020B0600000101010101" pitchFamily="34" charset="-127"/>
              </a:defRPr>
            </a:lvl2pPr>
            <a:lvl3pPr marL="1143000" indent="-228600" eaLnBrk="0" hangingPunct="0">
              <a:defRPr kumimoji="1" sz="2400">
                <a:solidFill>
                  <a:schemeClr val="tx1"/>
                </a:solidFill>
                <a:latin typeface="Tahoma" panose="020B0604030504040204" pitchFamily="34" charset="0"/>
                <a:ea typeface="굴림" panose="020B0600000101010101" pitchFamily="34" charset="-127"/>
              </a:defRPr>
            </a:lvl3pPr>
            <a:lvl4pPr marL="1600200" indent="-228600" eaLnBrk="0" hangingPunct="0">
              <a:defRPr kumimoji="1" sz="2400">
                <a:solidFill>
                  <a:schemeClr val="tx1"/>
                </a:solidFill>
                <a:latin typeface="Tahoma" panose="020B0604030504040204" pitchFamily="34" charset="0"/>
                <a:ea typeface="굴림" panose="020B0600000101010101" pitchFamily="34" charset="-127"/>
              </a:defRPr>
            </a:lvl4pPr>
            <a:lvl5pPr marL="2057400" indent="-228600" eaLnBrk="0" hangingPunct="0">
              <a:defRPr kumimoji="1" sz="2400">
                <a:solidFill>
                  <a:schemeClr val="tx1"/>
                </a:solidFill>
                <a:latin typeface="Tahoma" panose="020B0604030504040204" pitchFamily="34" charset="0"/>
                <a:ea typeface="굴림" panose="020B0600000101010101" pitchFamily="34" charset="-127"/>
              </a:defRPr>
            </a:lvl5pPr>
            <a:lvl6pPr marL="25146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6pPr>
            <a:lvl7pPr marL="29718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7pPr>
            <a:lvl8pPr marL="34290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8pPr>
            <a:lvl9pPr marL="3886200" indent="-228600" eaLnBrk="0" fontAlgn="base" latinLnBrk="1" hangingPunct="0">
              <a:spcBef>
                <a:spcPct val="0"/>
              </a:spcBef>
              <a:spcAft>
                <a:spcPct val="0"/>
              </a:spcAft>
              <a:defRPr kumimoji="1" sz="2400">
                <a:solidFill>
                  <a:schemeClr val="tx1"/>
                </a:solidFill>
                <a:latin typeface="Tahoma" panose="020B0604030504040204" pitchFamily="34" charset="0"/>
                <a:ea typeface="굴림" panose="020B0600000101010101" pitchFamily="34" charset="-127"/>
              </a:defRPr>
            </a:lvl9pPr>
          </a:lstStyle>
          <a:p>
            <a:pPr marL="342900" indent="-342900">
              <a:buFont typeface="Wingdings" panose="05000000000000000000" pitchFamily="2" charset="2"/>
              <a:buChar char="q"/>
            </a:pPr>
            <a:r>
              <a:rPr lang="en-US" sz="1800" dirty="0" smtClean="0">
                <a:solidFill>
                  <a:srgbClr val="FF0000"/>
                </a:solidFill>
                <a:latin typeface="Arial" panose="020B0604020202020204" pitchFamily="34" charset="0"/>
                <a:cs typeface="Arial" panose="020B0604020202020204" pitchFamily="34" charset="0"/>
              </a:rPr>
              <a:t>Simulation</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is the process of designing a model of </a:t>
            </a:r>
            <a:r>
              <a:rPr lang="en-US" sz="1800" dirty="0" smtClean="0">
                <a:latin typeface="Arial" panose="020B0604020202020204" pitchFamily="34" charset="0"/>
                <a:cs typeface="Arial" panose="020B0604020202020204" pitchFamily="34" charset="0"/>
              </a:rPr>
              <a:t>a real </a:t>
            </a:r>
            <a:r>
              <a:rPr lang="en-US" sz="1800" dirty="0">
                <a:latin typeface="Arial" panose="020B0604020202020204" pitchFamily="34" charset="0"/>
                <a:cs typeface="Arial" panose="020B0604020202020204" pitchFamily="34" charset="0"/>
              </a:rPr>
              <a:t>system and conducting experiments with </a:t>
            </a:r>
            <a:r>
              <a:rPr lang="en-US" sz="1800" dirty="0" smtClean="0">
                <a:latin typeface="Arial" panose="020B0604020202020204" pitchFamily="34" charset="0"/>
                <a:cs typeface="Arial" panose="020B0604020202020204" pitchFamily="34" charset="0"/>
              </a:rPr>
              <a:t>this model </a:t>
            </a:r>
            <a:r>
              <a:rPr lang="en-US" sz="1800" dirty="0">
                <a:latin typeface="Arial" panose="020B0604020202020204" pitchFamily="34" charset="0"/>
                <a:cs typeface="Arial" panose="020B0604020202020204" pitchFamily="34" charset="0"/>
              </a:rPr>
              <a:t>for the purpose either</a:t>
            </a:r>
          </a:p>
          <a:p>
            <a:pPr marL="509588" indent="-228600">
              <a:buFont typeface="Arial" panose="020B0604020202020204" pitchFamily="34" charset="0"/>
              <a:buChar char="•"/>
            </a:pPr>
            <a:r>
              <a:rPr lang="en-US" sz="1800" i="1" dirty="0" smtClean="0">
                <a:latin typeface="Arial" panose="020B0604020202020204" pitchFamily="34" charset="0"/>
                <a:cs typeface="Arial" panose="020B0604020202020204" pitchFamily="34" charset="0"/>
              </a:rPr>
              <a:t>of </a:t>
            </a:r>
            <a:r>
              <a:rPr lang="en-US" sz="1800" i="1" dirty="0">
                <a:latin typeface="Arial" panose="020B0604020202020204" pitchFamily="34" charset="0"/>
                <a:cs typeface="Arial" panose="020B0604020202020204" pitchFamily="34" charset="0"/>
              </a:rPr>
              <a:t>understanding the behavior of the system or</a:t>
            </a:r>
          </a:p>
          <a:p>
            <a:pPr marL="509588" indent="-228600">
              <a:buFont typeface="Arial" panose="020B0604020202020204" pitchFamily="34" charset="0"/>
              <a:buChar char="•"/>
            </a:pPr>
            <a:r>
              <a:rPr lang="en-US" sz="1800" i="1" dirty="0" smtClean="0">
                <a:latin typeface="Arial" panose="020B0604020202020204" pitchFamily="34" charset="0"/>
                <a:cs typeface="Arial" panose="020B0604020202020204" pitchFamily="34" charset="0"/>
              </a:rPr>
              <a:t>of </a:t>
            </a:r>
            <a:r>
              <a:rPr lang="en-US" sz="1800" i="1" dirty="0">
                <a:latin typeface="Arial" panose="020B0604020202020204" pitchFamily="34" charset="0"/>
                <a:cs typeface="Arial" panose="020B0604020202020204" pitchFamily="34" charset="0"/>
              </a:rPr>
              <a:t>evaluating various strategies for the operation of the system.</a:t>
            </a:r>
          </a:p>
          <a:p>
            <a:pPr marL="342900" indent="-342900">
              <a:buFont typeface="Wingdings" panose="05000000000000000000" pitchFamily="2" charset="2"/>
              <a:buChar char="q"/>
            </a:pPr>
            <a:r>
              <a:rPr lang="en-US" sz="1800" dirty="0" smtClean="0">
                <a:solidFill>
                  <a:srgbClr val="FF0000"/>
                </a:solidFill>
                <a:latin typeface="Arial" panose="020B0604020202020204" pitchFamily="34" charset="0"/>
                <a:cs typeface="Arial" panose="020B0604020202020204" pitchFamily="34" charset="0"/>
              </a:rPr>
              <a:t>Simulation</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 general is to </a:t>
            </a:r>
            <a:r>
              <a:rPr lang="en-US" sz="1800" dirty="0" smtClean="0">
                <a:latin typeface="Arial" panose="020B0604020202020204" pitchFamily="34" charset="0"/>
                <a:cs typeface="Arial" panose="020B0604020202020204" pitchFamily="34" charset="0"/>
              </a:rPr>
              <a:t>invented </a:t>
            </a:r>
            <a:r>
              <a:rPr lang="en-US" sz="1800" dirty="0">
                <a:latin typeface="Arial" panose="020B0604020202020204" pitchFamily="34" charset="0"/>
                <a:cs typeface="Arial" panose="020B0604020202020204" pitchFamily="34" charset="0"/>
              </a:rPr>
              <a:t>that one deals </a:t>
            </a:r>
            <a:r>
              <a:rPr lang="en-US" sz="1800" dirty="0" smtClean="0">
                <a:latin typeface="Arial" panose="020B0604020202020204" pitchFamily="34" charset="0"/>
                <a:cs typeface="Arial" panose="020B0604020202020204" pitchFamily="34" charset="0"/>
              </a:rPr>
              <a:t>with a </a:t>
            </a:r>
            <a:r>
              <a:rPr lang="en-US" sz="1800" dirty="0">
                <a:latin typeface="Arial" panose="020B0604020202020204" pitchFamily="34" charset="0"/>
                <a:cs typeface="Arial" panose="020B0604020202020204" pitchFamily="34" charset="0"/>
              </a:rPr>
              <a:t>real thing while really working with an imitation</a:t>
            </a:r>
            <a:r>
              <a:rPr lang="en-US" sz="1800"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q"/>
            </a:pPr>
            <a:r>
              <a:rPr lang="en-US" sz="1800" dirty="0">
                <a:solidFill>
                  <a:srgbClr val="FF0000"/>
                </a:solidFill>
                <a:latin typeface="Arial" panose="020B0604020202020204" pitchFamily="34" charset="0"/>
                <a:cs typeface="Arial" panose="020B0604020202020204" pitchFamily="34" charset="0"/>
              </a:rPr>
              <a:t>Computer </a:t>
            </a:r>
            <a:r>
              <a:rPr lang="en-US" sz="1800" dirty="0" smtClean="0">
                <a:solidFill>
                  <a:srgbClr val="FF0000"/>
                </a:solidFill>
                <a:latin typeface="Arial" panose="020B0604020202020204" pitchFamily="34" charset="0"/>
                <a:cs typeface="Arial" panose="020B0604020202020204" pitchFamily="34" charset="0"/>
              </a:rPr>
              <a:t>simulation </a:t>
            </a:r>
            <a:r>
              <a:rPr lang="en-US" sz="1800" dirty="0" smtClean="0">
                <a:latin typeface="Arial" panose="020B0604020202020204" pitchFamily="34" charset="0"/>
                <a:cs typeface="Arial" panose="020B0604020202020204" pitchFamily="34" charset="0"/>
              </a:rPr>
              <a:t>is </a:t>
            </a:r>
            <a:r>
              <a:rPr lang="en-US" sz="1800" dirty="0">
                <a:latin typeface="Arial" panose="020B0604020202020204" pitchFamily="34" charset="0"/>
                <a:cs typeface="Arial" panose="020B0604020202020204" pitchFamily="34" charset="0"/>
              </a:rPr>
              <a:t>the technique of representing the real world by a computer program. </a:t>
            </a: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is the discipline of designing a model of an actual or theoretical physical system, executing the model on a </a:t>
            </a:r>
            <a:r>
              <a:rPr lang="en-US" sz="1800" dirty="0" smtClean="0">
                <a:latin typeface="Arial" panose="020B0604020202020204" pitchFamily="34" charset="0"/>
                <a:cs typeface="Arial" panose="020B0604020202020204" pitchFamily="34" charset="0"/>
              </a:rPr>
              <a:t>computer</a:t>
            </a:r>
            <a:r>
              <a:rPr lang="en-US" sz="1800" dirty="0">
                <a:latin typeface="Arial" panose="020B0604020202020204" pitchFamily="34" charset="0"/>
                <a:cs typeface="Arial" panose="020B0604020202020204" pitchFamily="34" charset="0"/>
              </a:rPr>
              <a:t>, and analyzing the execution output. </a:t>
            </a:r>
            <a:endParaRPr lang="en-US" altLang="ko-K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07188"/>
      </p:ext>
    </p:extLst>
  </p:cSld>
  <p:clrMapOvr>
    <a:masterClrMapping/>
  </p:clrMapOvr>
  <mc:AlternateContent xmlns:mc="http://schemas.openxmlformats.org/markup-compatibility/2006" xmlns:p14="http://schemas.microsoft.com/office/powerpoint/2010/main">
    <mc:Choice Requires="p14">
      <p:transition spd="slow" p14:dur="1600" advTm="197925">
        <p14:prism isContent="1" isInverted="1"/>
      </p:transition>
    </mc:Choice>
    <mc:Fallback xmlns="">
      <p:transition spd="slow" advTm="197925">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EB9C"/>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0310" y="281175"/>
            <a:ext cx="4695679" cy="429483"/>
          </a:xfrm>
        </p:spPr>
        <p:txBody>
          <a:bodyPr>
            <a:noAutofit/>
          </a:bodyPr>
          <a:lstStyle/>
          <a:p>
            <a:r>
              <a:rPr lang="en-US" sz="2800" b="1" dirty="0"/>
              <a:t>What is </a:t>
            </a:r>
            <a:r>
              <a:rPr lang="en-US" sz="2800" b="1" dirty="0" smtClean="0"/>
              <a:t>Simulation? </a:t>
            </a:r>
            <a:r>
              <a:rPr lang="en-US" sz="2800" b="1" dirty="0" err="1" smtClean="0"/>
              <a:t>Cont</a:t>
            </a:r>
            <a:r>
              <a:rPr lang="en-US" sz="2800" b="1" dirty="0" smtClean="0"/>
              <a:t>…</a:t>
            </a:r>
            <a:endParaRPr lang="en-US" sz="2800" b="1" dirty="0"/>
          </a:p>
        </p:txBody>
      </p:sp>
      <p:sp>
        <p:nvSpPr>
          <p:cNvPr id="2" name="Rounded Rectangle 1"/>
          <p:cNvSpPr/>
          <p:nvPr/>
        </p:nvSpPr>
        <p:spPr>
          <a:xfrm>
            <a:off x="374900" y="891995"/>
            <a:ext cx="6260906" cy="3970330"/>
          </a:xfrm>
          <a:prstGeom prst="roundRect">
            <a:avLst>
              <a:gd name="adj" fmla="val 11334"/>
            </a:avLst>
          </a:prstGeom>
          <a:noFill/>
          <a:effectLst>
            <a:glow rad="88900">
              <a:schemeClr val="accent6">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5207945" y="99838"/>
            <a:ext cx="1600200" cy="273844"/>
          </a:xfrm>
        </p:spPr>
        <p:txBody>
          <a:bodyPr/>
          <a:lstStyle/>
          <a:p>
            <a:fld id="{B82CCC60-E8CD-4174-8B1A-7DF615B22EEF}" type="slidenum">
              <a:rPr lang="en-US" sz="1800" b="1" smtClean="0">
                <a:solidFill>
                  <a:schemeClr val="tx1"/>
                </a:solidFill>
              </a:rPr>
              <a:pPr/>
              <a:t>9</a:t>
            </a:fld>
            <a:endParaRPr lang="en-US" sz="1800" b="1">
              <a:solidFill>
                <a:schemeClr val="tx1"/>
              </a:solidFill>
            </a:endParaRPr>
          </a:p>
        </p:txBody>
      </p:sp>
      <p:grpSp>
        <p:nvGrpSpPr>
          <p:cNvPr id="3" name="Group 1"/>
          <p:cNvGrpSpPr>
            <a:grpSpLocks/>
          </p:cNvGrpSpPr>
          <p:nvPr/>
        </p:nvGrpSpPr>
        <p:grpSpPr bwMode="auto">
          <a:xfrm>
            <a:off x="527604" y="1044700"/>
            <a:ext cx="5955495" cy="3710909"/>
            <a:chOff x="1774" y="1612"/>
            <a:chExt cx="5521" cy="4414"/>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 y="1681"/>
              <a:ext cx="5309" cy="4320"/>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3"/>
            <p:cNvSpPr>
              <a:spLocks/>
            </p:cNvSpPr>
            <p:nvPr/>
          </p:nvSpPr>
          <p:spPr bwMode="auto">
            <a:xfrm>
              <a:off x="1784" y="1623"/>
              <a:ext cx="5504" cy="0"/>
            </a:xfrm>
            <a:custGeom>
              <a:avLst/>
              <a:gdLst>
                <a:gd name="T0" fmla="+- 0 1784 1784"/>
                <a:gd name="T1" fmla="*/ T0 w 5504"/>
                <a:gd name="T2" fmla="+- 0 7289 1784"/>
                <a:gd name="T3" fmla="*/ T2 w 5504"/>
              </a:gdLst>
              <a:ahLst/>
              <a:cxnLst>
                <a:cxn ang="0">
                  <a:pos x="T1" y="0"/>
                </a:cxn>
                <a:cxn ang="0">
                  <a:pos x="T3" y="0"/>
                </a:cxn>
              </a:cxnLst>
              <a:rect l="0" t="0" r="r" b="b"/>
              <a:pathLst>
                <a:path w="5504">
                  <a:moveTo>
                    <a:pt x="0" y="0"/>
                  </a:moveTo>
                  <a:lnTo>
                    <a:pt x="5505" y="0"/>
                  </a:lnTo>
                </a:path>
              </a:pathLst>
            </a:custGeom>
            <a:noFill/>
            <a:ln w="736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Freeform 4"/>
            <p:cNvSpPr>
              <a:spLocks/>
            </p:cNvSpPr>
            <p:nvPr/>
          </p:nvSpPr>
          <p:spPr bwMode="auto">
            <a:xfrm>
              <a:off x="7284" y="1623"/>
              <a:ext cx="0" cy="4398"/>
            </a:xfrm>
            <a:custGeom>
              <a:avLst/>
              <a:gdLst>
                <a:gd name="T0" fmla="+- 0 1623 1623"/>
                <a:gd name="T1" fmla="*/ 1623 h 4398"/>
                <a:gd name="T2" fmla="+- 0 6021 1623"/>
                <a:gd name="T3" fmla="*/ 6021 h 4398"/>
              </a:gdLst>
              <a:ahLst/>
              <a:cxnLst>
                <a:cxn ang="0">
                  <a:pos x="0" y="T1"/>
                </a:cxn>
                <a:cxn ang="0">
                  <a:pos x="0" y="T3"/>
                </a:cxn>
              </a:cxnLst>
              <a:rect l="0" t="0" r="r" b="b"/>
              <a:pathLst>
                <a:path h="4398">
                  <a:moveTo>
                    <a:pt x="0" y="0"/>
                  </a:moveTo>
                  <a:lnTo>
                    <a:pt x="0" y="4398"/>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1780" y="6016"/>
              <a:ext cx="5504" cy="0"/>
            </a:xfrm>
            <a:custGeom>
              <a:avLst/>
              <a:gdLst>
                <a:gd name="T0" fmla="+- 0 1780 1780"/>
                <a:gd name="T1" fmla="*/ T0 w 5504"/>
                <a:gd name="T2" fmla="+- 0 7284 1780"/>
                <a:gd name="T3" fmla="*/ T2 w 5504"/>
              </a:gdLst>
              <a:ahLst/>
              <a:cxnLst>
                <a:cxn ang="0">
                  <a:pos x="T1" y="0"/>
                </a:cxn>
                <a:cxn ang="0">
                  <a:pos x="T3" y="0"/>
                </a:cxn>
              </a:cxnLst>
              <a:rect l="0" t="0" r="r" b="b"/>
              <a:pathLst>
                <a:path w="5504">
                  <a:moveTo>
                    <a:pt x="0" y="0"/>
                  </a:moveTo>
                  <a:lnTo>
                    <a:pt x="5504" y="0"/>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p:nvSpPr>
          <p:spPr bwMode="auto">
            <a:xfrm>
              <a:off x="1784" y="1618"/>
              <a:ext cx="0" cy="4398"/>
            </a:xfrm>
            <a:custGeom>
              <a:avLst/>
              <a:gdLst>
                <a:gd name="T0" fmla="+- 0 1618 1618"/>
                <a:gd name="T1" fmla="*/ 1618 h 4398"/>
                <a:gd name="T2" fmla="+- 0 6016 1618"/>
                <a:gd name="T3" fmla="*/ 6016 h 4398"/>
              </a:gdLst>
              <a:ahLst/>
              <a:cxnLst>
                <a:cxn ang="0">
                  <a:pos x="0" y="T1"/>
                </a:cxn>
                <a:cxn ang="0">
                  <a:pos x="0" y="T3"/>
                </a:cxn>
              </a:cxnLst>
              <a:rect l="0" t="0" r="r" b="b"/>
              <a:pathLst>
                <a:path h="4398">
                  <a:moveTo>
                    <a:pt x="0" y="0"/>
                  </a:moveTo>
                  <a:lnTo>
                    <a:pt x="0" y="4398"/>
                  </a:lnTo>
                </a:path>
              </a:pathLst>
            </a:custGeom>
            <a:noFill/>
            <a:ln w="736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9235394"/>
      </p:ext>
    </p:extLst>
  </p:cSld>
  <p:clrMapOvr>
    <a:masterClrMapping/>
  </p:clrMapOvr>
  <mc:AlternateContent xmlns:mc="http://schemas.openxmlformats.org/markup-compatibility/2006" xmlns:p14="http://schemas.microsoft.com/office/powerpoint/2010/main">
    <mc:Choice Requires="p14">
      <p:transition spd="slow" p14:dur="1600" advTm="55221">
        <p14:prism isContent="1" isInverted="1"/>
      </p:transition>
    </mc:Choice>
    <mc:Fallback xmlns="">
      <p:transition spd="slow" advTm="55221">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1102</Words>
  <Application>Microsoft Office PowerPoint</Application>
  <PresentationFormat>Custom</PresentationFormat>
  <Paragraphs>130</Paragraphs>
  <Slides>21</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굴림</vt:lpstr>
      <vt:lpstr>Arial</vt:lpstr>
      <vt:lpstr>Arial Rounded MT Bold</vt:lpstr>
      <vt:lpstr>BrowalliaUPC</vt:lpstr>
      <vt:lpstr>Calibri</vt:lpstr>
      <vt:lpstr>Symbol</vt:lpstr>
      <vt:lpstr>Tahoma</vt:lpstr>
      <vt:lpstr>Wingdings</vt:lpstr>
      <vt:lpstr>Office Theme</vt:lpstr>
      <vt:lpstr>PowerPoint Presentation</vt:lpstr>
      <vt:lpstr>Course Overview</vt:lpstr>
      <vt:lpstr>The Main Goals</vt:lpstr>
      <vt:lpstr>Course Objective</vt:lpstr>
      <vt:lpstr>Course Reference</vt:lpstr>
      <vt:lpstr>Course Reference</vt:lpstr>
      <vt:lpstr>Introduction</vt:lpstr>
      <vt:lpstr>What is Simulation</vt:lpstr>
      <vt:lpstr>What is Simulation? Cont…</vt:lpstr>
      <vt:lpstr>Process of Simulation a System</vt:lpstr>
      <vt:lpstr>What is the Model?</vt:lpstr>
      <vt:lpstr>When to use Model</vt:lpstr>
      <vt:lpstr>When to use Simulations</vt:lpstr>
      <vt:lpstr>Applications: Training a Pilot </vt:lpstr>
      <vt:lpstr>Applications : Nursing Simulation LAB </vt:lpstr>
      <vt:lpstr>Applications : Vehicles Simulations  </vt:lpstr>
      <vt:lpstr>Applications : Science Class  </vt:lpstr>
      <vt:lpstr>Applications : Simulation in Mapping </vt:lpstr>
      <vt:lpstr>Advantages of Computer Simulation</vt:lpstr>
      <vt:lpstr>Disadvantages of Computer Simulation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DrAbbas</cp:lastModifiedBy>
  <cp:revision>242</cp:revision>
  <dcterms:created xsi:type="dcterms:W3CDTF">2013-08-21T19:17:07Z</dcterms:created>
  <dcterms:modified xsi:type="dcterms:W3CDTF">2020-05-30T02:36:08Z</dcterms:modified>
</cp:coreProperties>
</file>